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9.jpg" ContentType="image/jpeg"/>
  <Override PartName="/ppt/ink/ink1.xml" ContentType="application/inkml+xml"/>
  <Override PartName="/ppt/media/image33.jpg" ContentType="image/jpeg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</p:sldMasterIdLst>
  <p:notesMasterIdLst>
    <p:notesMasterId r:id="rId40"/>
  </p:notesMasterIdLst>
  <p:sldIdLst>
    <p:sldId id="1875" r:id="rId4"/>
    <p:sldId id="1394" r:id="rId5"/>
    <p:sldId id="798" r:id="rId6"/>
    <p:sldId id="773" r:id="rId7"/>
    <p:sldId id="791" r:id="rId8"/>
    <p:sldId id="803" r:id="rId9"/>
    <p:sldId id="1926" r:id="rId10"/>
    <p:sldId id="329" r:id="rId11"/>
    <p:sldId id="1874" r:id="rId12"/>
    <p:sldId id="1877" r:id="rId13"/>
    <p:sldId id="259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1453" r:id="rId22"/>
    <p:sldId id="462" r:id="rId23"/>
    <p:sldId id="463" r:id="rId24"/>
    <p:sldId id="464" r:id="rId25"/>
    <p:sldId id="465" r:id="rId26"/>
    <p:sldId id="466" r:id="rId27"/>
    <p:sldId id="1454" r:id="rId28"/>
    <p:sldId id="467" r:id="rId29"/>
    <p:sldId id="468" r:id="rId30"/>
    <p:sldId id="469" r:id="rId31"/>
    <p:sldId id="470" r:id="rId32"/>
    <p:sldId id="471" r:id="rId33"/>
    <p:sldId id="472" r:id="rId34"/>
    <p:sldId id="1876" r:id="rId35"/>
    <p:sldId id="1419" r:id="rId36"/>
    <p:sldId id="479" r:id="rId37"/>
    <p:sldId id="480" r:id="rId38"/>
    <p:sldId id="481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108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8:08:37.3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 16127 0 0,'0'0'4208'0'0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8:22:07.91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3 9671 0 0,'0'0'7378'0'0,"2"0"-7614"0"0,51-2 142 0 0,-42 2 105 0 0,-6 0 32 0 0,6 2 981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8:25:29.2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 2735 0 0,'0'0'264'0'0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8:25:30.0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 4143 0 0,'0'0'6594'0'0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8:25:35.0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0 0 3223 0 0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8:26:16.72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0 1 11055 0 0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8:27:16.7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130 41 2991 0 0,'-40'-13'128'0'0,"14"5"32"0"0,-4-1-160 0 0,-4-1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AB2B7-6213-45FF-904C-3C9E7CA86211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DCAB8-FB03-4CAC-82E4-908BB02F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2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98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36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5103D-9746-47AD-9526-29F74208C7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47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993D8-D4C2-4220-979C-F46A94CE1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F18F78-D721-45C4-B50B-5419E2936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524BFF-FE73-4FE6-88C9-3E4CA82C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E7B3-E176-43E0-91D0-861CDD806830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E8726-7E1B-4FE6-9E58-568C3681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8F27C-FC09-4A34-8AA2-BEBC523B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3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835E4-BA48-4F08-878A-8286F75A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C32D01-9D96-4DDF-85CB-0FB0103EE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EBD5D-C0A6-41E5-84D7-1EDAB60C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E893-3804-4308-B929-DE68C65FBAD7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6D645-B14F-4047-A4E5-10724577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478FA-117F-445A-9880-D69B044D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4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7D0E5-7CA3-4914-BDCE-D013FADFF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8C30D4-0269-4E07-9EA0-62B0FBAAF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DF9DF-C7FF-4E97-9AA1-513CBB3A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ADD9-EF71-4B8A-8095-FE29271A36F2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CCAF5-6DE7-4610-BCFD-852B010D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DF5DE-1AF0-4CCD-9867-F4D803D6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37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06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263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495782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98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0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301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29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2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5C6BB-310D-40FC-B6FD-587B4DC2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A683B-61FB-468B-A1DA-A15BD8F8C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F4F32B-D196-4749-A9D7-B9FB85FE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BE52-C87A-4213-9CBD-8D05E54AA82D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109D6-E973-4606-B38B-28C08303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6B411-A290-4971-B973-041FC03A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58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64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61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38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477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40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130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949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93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118294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63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3CF5E-5945-4830-8F83-4BFCECD9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CE74A-A632-430D-83F7-CAA3CA99C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04D6D-E2D2-43D8-BDA8-4B1CAA85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981F-003D-40BF-8724-3881FF48982C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7BC43-737A-4A96-8569-572FF42D6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0F43CE-9022-44A8-8B19-BAF2898A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174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85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079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20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4399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72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437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237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7516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4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94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32CAA-E69A-498E-934A-9D443841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CA0251-DD0B-49FE-8DCD-D18D8DC69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01E50C-A909-465B-8BFA-3F19A1A18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16E41D-6110-46D8-B92E-C38DA338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482A-4D79-42C9-9AB3-D79072DA3CDB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B23A4-7850-416D-B21A-3B8CCD86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6A58FF-F780-4B36-AF81-18E462DE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74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2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92300-029A-4BA9-A818-1F4813BF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EEE5C-E720-4641-B6CD-C9A2FCC56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1C146B-B21D-44EC-B330-E74FDC62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715261-93D2-4A15-B090-20AFA439C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A86BB-9D3B-4396-9D4B-9BBEEF508A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843386-0846-40FE-A321-1D46C9E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7D57E-32DD-44E8-B25F-1744DB87D142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217F09-842F-4C10-B725-C664D4AC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FF760B-D5D7-47FC-82D2-DBA4EA74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4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3E954-36E0-4A41-8DBD-09683BA3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B22F7C-A8CC-4BA8-AB1E-09CF4154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EACF-5ECB-45F4-9069-6323C77D057A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FF15C9-476F-4FA7-BB4D-0B1C5685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F4B970-DC55-4D5F-834B-8957C7D5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805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4AEDB-572C-4706-97FB-529FEC34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4E4B-5379-4896-9974-CED74D50C64E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B69ADB-3F00-4707-9FAF-B6934967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1807D1-62E4-483A-8061-024C00AC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74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55ACE-F4B1-4F8A-9EF0-8C7C196A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4C0A2-F918-45B9-8237-734E260C2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30FDF1-8A9D-4F39-AD34-4CCDD19B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0FF242-CC67-4CF9-B5A0-C7309BEEA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5271-65ED-44DC-BF32-36704BA429B1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244A71-1D9D-4639-AECD-3FD60FA9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D703DD-4D8E-4DB3-85C2-B11732FA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97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62EE9-642E-45EA-AB7F-880460D1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87ACB2-10A3-4B15-9417-233DA65D0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FF0B9-86CE-462E-8F6C-B8E3A04D3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1A6F7B-1908-4773-9616-AC38E219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CE2D-CDC4-4012-8D83-7573AAFBF7EA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6AD8C7-6F0A-4F6D-85E3-2C74CDA3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9AF658-4AB3-449D-85EB-295AA9BD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6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A944A5-5CE6-4A68-85A3-010B7CCB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3CD8CB-8729-4955-A876-63E1CBCAC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A22A3-5723-486A-85FC-463A9104D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B7611-D9D6-4FE7-942B-4C7141D0DC86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4D014-610E-44D1-94DB-DC45F0185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FAAA1-733F-4127-AA89-9E5A94B85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248720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362696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101" Type="http://schemas.openxmlformats.org/officeDocument/2006/relationships/image" Target="../media/image66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93" Type="http://schemas.openxmlformats.org/officeDocument/2006/relationships/customXml" Target="../ink/ink5.xml"/><Relationship Id="rId2" Type="http://schemas.openxmlformats.org/officeDocument/2006/relationships/image" Target="../media/image38.png"/><Relationship Id="rId29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29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사람, 인간의 얼굴, 의류, 미소이(가) 표시된 사진&#10;&#10;자동 생성된 설명">
            <a:extLst>
              <a:ext uri="{FF2B5EF4-FFF2-40B4-BE49-F238E27FC236}">
                <a16:creationId xmlns:a16="http://schemas.microsoft.com/office/drawing/2014/main" id="{F341C5B4-E5AE-1E74-4942-EEFC705E7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r="5040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</a:t>
            </a:r>
            <a:r>
              <a:rPr lang="ko-KR" alt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주차 이론 </a:t>
            </a:r>
            <a:endParaRPr lang="en-US" altLang="ko-KR" sz="6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(CNN </a:t>
            </a:r>
            <a:r>
              <a:rPr lang="ko-KR" alt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주요설계모듈</a:t>
            </a:r>
            <a:r>
              <a:rPr lang="en-US" altLang="ko-KR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4518B812-0B38-4C45-9828-A6E4D84B3A5F}" type="slidenum">
              <a:rPr lang="en-US" altLang="ko-KR">
                <a:solidFill>
                  <a:srgbClr val="FFFFFF"/>
                </a:solidFill>
                <a:latin typeface="Calibri" panose="020F0502020204030204"/>
              </a:rPr>
              <a:pPr latinLnBrk="0">
                <a:spcAft>
                  <a:spcPts val="600"/>
                </a:spcAft>
                <a:defRPr/>
              </a:pPr>
              <a:t>1</a:t>
            </a:fld>
            <a:endParaRPr lang="en-US" altLang="ko-KR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2524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9DF98C-89FF-2CA4-BA2C-2F857B617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8B812-0B38-4C45-9828-A6E4D84B3A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DE7577C-5918-F984-6F53-D454C88CD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2" y="1562100"/>
            <a:ext cx="8715375" cy="373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C057F2-A186-ED03-EA35-41B7184967E0}"/>
              </a:ext>
            </a:extLst>
          </p:cNvPr>
          <p:cNvSpPr txBox="1"/>
          <p:nvPr/>
        </p:nvSpPr>
        <p:spPr>
          <a:xfrm>
            <a:off x="651882" y="245802"/>
            <a:ext cx="2362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LeNet-5 C3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69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00FF"/>
                </a:solidFill>
              </a:rPr>
              <a:t>딥러닝 주요모델 구성요소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449353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(</a:t>
            </a:r>
            <a:r>
              <a:rPr lang="en-US" altLang="ko-KR" b="1" dirty="0" err="1"/>
              <a:t>ResNet</a:t>
            </a:r>
            <a:r>
              <a:rPr lang="en-US" altLang="ko-KR" b="1" dirty="0"/>
              <a:t>, 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(</a:t>
            </a:r>
            <a:r>
              <a:rPr lang="en-US" altLang="ko-KR" b="1" dirty="0" err="1"/>
              <a:t>DenseNet</a:t>
            </a:r>
            <a:r>
              <a:rPr lang="en-US" altLang="ko-KR" b="1" dirty="0"/>
              <a:t>, 2017)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</a:t>
            </a:r>
            <a:r>
              <a:rPr lang="en-US" altLang="ko-KR" b="1" dirty="0" err="1"/>
              <a:t>SENet</a:t>
            </a:r>
            <a:r>
              <a:rPr lang="en-US" altLang="ko-KR" b="1" dirty="0"/>
              <a:t>, 2018)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Bottleneck Layer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구성요소 적용 예시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70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142CA-D0EC-4919-9AFD-F22199A5BA29}"/>
              </a:ext>
            </a:extLst>
          </p:cNvPr>
          <p:cNvSpPr txBox="1"/>
          <p:nvPr/>
        </p:nvSpPr>
        <p:spPr>
          <a:xfrm>
            <a:off x="212181" y="970425"/>
            <a:ext cx="984436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ImageNet Large Scale Visual Recognition Challenge (ILSVRC)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대용량의 이미지셋 </a:t>
            </a:r>
            <a:r>
              <a:rPr lang="en-US" altLang="ko-KR" dirty="0"/>
              <a:t>(1000</a:t>
            </a:r>
            <a:r>
              <a:rPr lang="ko-KR" altLang="en-US" dirty="0"/>
              <a:t>개의 클래스</a:t>
            </a:r>
            <a:r>
              <a:rPr lang="en-US" altLang="ko-KR" dirty="0"/>
              <a:t>) </a:t>
            </a:r>
            <a:r>
              <a:rPr lang="ko-KR" altLang="en-US" dirty="0"/>
              <a:t>에 대한 이미지 분류 알고리즘 성능 평가 대회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E05A6-88AE-4A11-9A39-FEB823AB30A2}"/>
              </a:ext>
            </a:extLst>
          </p:cNvPr>
          <p:cNvSpPr txBox="1"/>
          <p:nvPr/>
        </p:nvSpPr>
        <p:spPr>
          <a:xfrm>
            <a:off x="0" y="6581001"/>
            <a:ext cx="2392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https://bskyvision.com/425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3622E20-5254-4AE8-8562-0F7C9ECBC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99" y="2046528"/>
            <a:ext cx="6807202" cy="408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7F50F-0534-44DF-9CDA-B9742834C687}"/>
              </a:ext>
            </a:extLst>
          </p:cNvPr>
          <p:cNvSpPr txBox="1"/>
          <p:nvPr/>
        </p:nvSpPr>
        <p:spPr>
          <a:xfrm>
            <a:off x="3992880" y="6400800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첫번째 </a:t>
            </a:r>
            <a:r>
              <a:rPr lang="en-US" altLang="ko-KR" b="1" dirty="0">
                <a:solidFill>
                  <a:srgbClr val="0000FF"/>
                </a:solidFill>
              </a:rPr>
              <a:t>CNN </a:t>
            </a:r>
            <a:r>
              <a:rPr lang="ko-KR" altLang="en-US" b="1" dirty="0">
                <a:solidFill>
                  <a:srgbClr val="0000FF"/>
                </a:solidFill>
              </a:rPr>
              <a:t>적용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8010867-A54E-43ED-8AFC-9B2D4E0EC3F1}"/>
              </a:ext>
            </a:extLst>
          </p:cNvPr>
          <p:cNvSpPr/>
          <p:nvPr/>
        </p:nvSpPr>
        <p:spPr>
          <a:xfrm rot="10800000">
            <a:off x="4856154" y="5995944"/>
            <a:ext cx="274320" cy="355745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5810E-0DC4-4E26-B746-7F712E0878E7}"/>
              </a:ext>
            </a:extLst>
          </p:cNvPr>
          <p:cNvSpPr txBox="1"/>
          <p:nvPr/>
        </p:nvSpPr>
        <p:spPr>
          <a:xfrm>
            <a:off x="1069790" y="3841276"/>
            <a:ext cx="143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Top-5 error</a:t>
            </a:r>
            <a:endParaRPr lang="ko-KR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A5BE0F8-DEAA-4D56-B042-F47A80260FFF}"/>
                  </a:ext>
                </a:extLst>
              </p14:cNvPr>
              <p14:cNvContentPartPr/>
              <p14:nvPr/>
            </p14:nvContentPartPr>
            <p14:xfrm>
              <a:off x="6340913" y="3237558"/>
              <a:ext cx="3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A5BE0F8-DEAA-4D56-B042-F47A80260F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2913" y="3201918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03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449353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00FF"/>
                </a:solidFill>
              </a:rPr>
              <a:t>Skip connection (</a:t>
            </a:r>
            <a:r>
              <a:rPr lang="en-US" altLang="ko-KR" b="1" dirty="0" err="1">
                <a:solidFill>
                  <a:srgbClr val="0000FF"/>
                </a:solidFill>
              </a:rPr>
              <a:t>ResNet</a:t>
            </a:r>
            <a:r>
              <a:rPr lang="en-US" altLang="ko-KR" b="1" dirty="0">
                <a:solidFill>
                  <a:srgbClr val="0000FF"/>
                </a:solidFill>
              </a:rPr>
              <a:t>, 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(</a:t>
            </a:r>
            <a:r>
              <a:rPr lang="en-US" altLang="ko-KR" b="1" dirty="0" err="1"/>
              <a:t>DenseNet</a:t>
            </a:r>
            <a:r>
              <a:rPr lang="en-US" altLang="ko-KR" b="1" dirty="0"/>
              <a:t>, 2017)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</a:t>
            </a:r>
            <a:r>
              <a:rPr lang="en-US" altLang="ko-KR" b="1" dirty="0" err="1"/>
              <a:t>SENet</a:t>
            </a:r>
            <a:r>
              <a:rPr lang="en-US" altLang="ko-KR" b="1" dirty="0"/>
              <a:t>, 2018)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Bottleneck Layer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구성요소 적용 예시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614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598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Skip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1094049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2015] Deep Residual Learning for Image Recognition (</a:t>
            </a:r>
            <a:r>
              <a:rPr lang="en-US" altLang="ko-KR" b="1" dirty="0" err="1"/>
              <a:t>Kaiming</a:t>
            </a:r>
            <a:r>
              <a:rPr lang="en-US" altLang="ko-KR" b="1" dirty="0"/>
              <a:t> He, Microsoft Research)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ImageNet dataset</a:t>
            </a:r>
            <a:r>
              <a:rPr lang="ko-KR" altLang="en-US" b="1" dirty="0"/>
              <a:t>에 대해 </a:t>
            </a:r>
            <a:r>
              <a:rPr lang="en-US" altLang="ko-KR" b="1" dirty="0"/>
              <a:t>20-layer,</a:t>
            </a:r>
            <a:r>
              <a:rPr lang="ko-KR" altLang="en-US" b="1" dirty="0"/>
              <a:t> </a:t>
            </a:r>
            <a:r>
              <a:rPr lang="en-US" altLang="ko-KR" b="1" dirty="0"/>
              <a:t>56-layer</a:t>
            </a:r>
            <a:r>
              <a:rPr lang="ko-KR" altLang="en-US" b="1" dirty="0"/>
              <a:t> 모델의 성능 비교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깊은 모델의 성능이 더 떨어지는 것을 확인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BD4A3D-20B9-48ED-81B7-3D06EC33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2870496"/>
            <a:ext cx="8656320" cy="2651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4CE8-5875-4B4E-A2C5-CB627CF87BC6}"/>
              </a:ext>
            </a:extLst>
          </p:cNvPr>
          <p:cNvSpPr txBox="1"/>
          <p:nvPr/>
        </p:nvSpPr>
        <p:spPr>
          <a:xfrm>
            <a:off x="0" y="6546095"/>
            <a:ext cx="305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cs231n.stanford.edu, Lecture 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3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1ECCC9-1760-449B-BA5B-94CF637A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2319741"/>
            <a:ext cx="7894320" cy="35570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1E7A93-640D-4B47-86CD-A2278E081BC1}"/>
              </a:ext>
            </a:extLst>
          </p:cNvPr>
          <p:cNvSpPr/>
          <p:nvPr/>
        </p:nvSpPr>
        <p:spPr>
          <a:xfrm>
            <a:off x="9445335" y="3821283"/>
            <a:ext cx="53686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598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Skip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1094049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2015] Deep Residual Learning for Image Recognition (</a:t>
            </a:r>
            <a:r>
              <a:rPr lang="en-US" altLang="ko-KR" b="1" dirty="0" err="1"/>
              <a:t>Kaiming</a:t>
            </a:r>
            <a:r>
              <a:rPr lang="en-US" altLang="ko-KR" b="1" dirty="0"/>
              <a:t> He, Microsoft Research)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0000FF"/>
                </a:solidFill>
              </a:rPr>
              <a:t>잔차</a:t>
            </a:r>
            <a:r>
              <a:rPr lang="ko-KR" altLang="en-US" b="1" dirty="0">
                <a:solidFill>
                  <a:srgbClr val="0000FF"/>
                </a:solidFill>
              </a:rPr>
              <a:t> 신호 </a:t>
            </a:r>
            <a:r>
              <a:rPr lang="en-US" altLang="ko-KR" b="1" dirty="0">
                <a:solidFill>
                  <a:srgbClr val="0000FF"/>
                </a:solidFill>
              </a:rPr>
              <a:t>(Residual)</a:t>
            </a:r>
            <a:r>
              <a:rPr lang="ko-KR" altLang="en-US" b="1" dirty="0">
                <a:solidFill>
                  <a:srgbClr val="0000FF"/>
                </a:solidFill>
              </a:rPr>
              <a:t>을 학습 하게 설계 함으로써 문제 해결 시도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34CE8-5875-4B4E-A2C5-CB627CF87BC6}"/>
              </a:ext>
            </a:extLst>
          </p:cNvPr>
          <p:cNvSpPr txBox="1"/>
          <p:nvPr/>
        </p:nvSpPr>
        <p:spPr>
          <a:xfrm>
            <a:off x="0" y="6546095"/>
            <a:ext cx="305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cs231n.stanford.edu, Lecture 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38C4-2DAE-45C5-A010-4398A0F1318B}"/>
              </a:ext>
            </a:extLst>
          </p:cNvPr>
          <p:cNvSpPr txBox="1"/>
          <p:nvPr/>
        </p:nvSpPr>
        <p:spPr>
          <a:xfrm>
            <a:off x="9017930" y="3096429"/>
            <a:ext cx="235526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000FF"/>
                </a:solidFill>
              </a:rPr>
              <a:t>잔차</a:t>
            </a:r>
            <a:r>
              <a:rPr lang="ko-KR" altLang="en-US" b="1" dirty="0">
                <a:solidFill>
                  <a:srgbClr val="0000FF"/>
                </a:solidFill>
              </a:rPr>
              <a:t> 신호 </a:t>
            </a:r>
            <a:r>
              <a:rPr lang="en-US" altLang="ko-KR" b="1" dirty="0">
                <a:solidFill>
                  <a:srgbClr val="0000FF"/>
                </a:solidFill>
              </a:rPr>
              <a:t>(Residual)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50B81-9127-4D07-84AC-CF5BB37D4E3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012090" y="3281095"/>
            <a:ext cx="1005840" cy="3294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361517-95DB-4A79-A54E-FFA3776EEC54}"/>
              </a:ext>
            </a:extLst>
          </p:cNvPr>
          <p:cNvSpPr txBox="1"/>
          <p:nvPr/>
        </p:nvSpPr>
        <p:spPr>
          <a:xfrm>
            <a:off x="9207913" y="4098282"/>
            <a:ext cx="194476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Skip connection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26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598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Skip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762606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2015] </a:t>
            </a:r>
            <a:r>
              <a:rPr lang="en-US" altLang="ko-KR" b="1" dirty="0" err="1"/>
              <a:t>ResNet</a:t>
            </a:r>
            <a:r>
              <a:rPr lang="en-US" altLang="ko-KR" b="1" dirty="0"/>
              <a:t> (</a:t>
            </a:r>
            <a:r>
              <a:rPr lang="en-US" altLang="ko-KR" b="1" dirty="0" err="1"/>
              <a:t>Kaiming</a:t>
            </a:r>
            <a:r>
              <a:rPr lang="en-US" altLang="ko-KR" b="1" dirty="0"/>
              <a:t> He, Microsoft Research)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3x3 convolution 2</a:t>
            </a:r>
            <a:r>
              <a:rPr lang="ko-KR" altLang="en-US" b="1" dirty="0"/>
              <a:t>개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skip connection</a:t>
            </a:r>
            <a:r>
              <a:rPr lang="ko-KR" altLang="en-US" b="1" dirty="0"/>
              <a:t>으로 구성된 </a:t>
            </a:r>
            <a:r>
              <a:rPr lang="en-US" altLang="ko-KR" b="1" dirty="0">
                <a:solidFill>
                  <a:srgbClr val="0000FF"/>
                </a:solidFill>
              </a:rPr>
              <a:t>Residual block </a:t>
            </a:r>
            <a:r>
              <a:rPr lang="ko-KR" altLang="en-US" b="1" dirty="0">
                <a:solidFill>
                  <a:srgbClr val="0000FF"/>
                </a:solidFill>
              </a:rPr>
              <a:t>제안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여러 개의 </a:t>
            </a:r>
            <a:r>
              <a:rPr lang="en-US" altLang="ko-KR" b="1" dirty="0"/>
              <a:t>Residual block</a:t>
            </a:r>
            <a:r>
              <a:rPr lang="ko-KR" altLang="en-US" b="1" dirty="0"/>
              <a:t>을 이용해 제안 기법인 </a:t>
            </a:r>
            <a:r>
              <a:rPr lang="en-US" altLang="ko-KR" b="1" dirty="0" err="1">
                <a:solidFill>
                  <a:srgbClr val="0000FF"/>
                </a:solidFill>
              </a:rPr>
              <a:t>ResNet</a:t>
            </a:r>
            <a:r>
              <a:rPr lang="ko-KR" altLang="en-US" b="1" dirty="0">
                <a:solidFill>
                  <a:srgbClr val="0000FF"/>
                </a:solidFill>
              </a:rPr>
              <a:t>을 구현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34CE8-5875-4B4E-A2C5-CB627CF87BC6}"/>
              </a:ext>
            </a:extLst>
          </p:cNvPr>
          <p:cNvSpPr txBox="1"/>
          <p:nvPr/>
        </p:nvSpPr>
        <p:spPr>
          <a:xfrm>
            <a:off x="0" y="6546095"/>
            <a:ext cx="305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cs231n.stanford.edu, Lecture 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F4F92-FA3D-4E19-B237-421A5569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41300"/>
            <a:ext cx="1903014" cy="63754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E81449-7CF9-44D2-83B4-FBBE8473555D}"/>
              </a:ext>
            </a:extLst>
          </p:cNvPr>
          <p:cNvCxnSpPr/>
          <p:nvPr/>
        </p:nvCxnSpPr>
        <p:spPr>
          <a:xfrm flipV="1">
            <a:off x="10678160" y="370840"/>
            <a:ext cx="0" cy="617525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07D1C9-9A20-40A3-BA41-A15DA1A05282}"/>
              </a:ext>
            </a:extLst>
          </p:cNvPr>
          <p:cNvSpPr txBox="1"/>
          <p:nvPr/>
        </p:nvSpPr>
        <p:spPr>
          <a:xfrm>
            <a:off x="10748018" y="5364480"/>
            <a:ext cx="1207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Inference</a:t>
            </a: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진행 순서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9B2B04-E801-48DB-BC92-E768D3486144}"/>
              </a:ext>
            </a:extLst>
          </p:cNvPr>
          <p:cNvSpPr/>
          <p:nvPr/>
        </p:nvSpPr>
        <p:spPr>
          <a:xfrm>
            <a:off x="8488684" y="3926840"/>
            <a:ext cx="2024930" cy="548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C7C32-A365-4A73-80FE-4C60DAE12139}"/>
              </a:ext>
            </a:extLst>
          </p:cNvPr>
          <p:cNvSpPr txBox="1"/>
          <p:nvPr/>
        </p:nvSpPr>
        <p:spPr>
          <a:xfrm>
            <a:off x="6631438" y="4031572"/>
            <a:ext cx="177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Residual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block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D3D88F-42DB-482E-8B8F-2B7A7769A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11" y="3111695"/>
            <a:ext cx="2465350" cy="324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15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598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Skip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655718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2015] </a:t>
            </a:r>
            <a:r>
              <a:rPr lang="en-US" altLang="ko-KR" b="1" dirty="0" err="1"/>
              <a:t>ResNet</a:t>
            </a:r>
            <a:r>
              <a:rPr lang="en-US" altLang="ko-KR" b="1" dirty="0"/>
              <a:t> (</a:t>
            </a:r>
            <a:r>
              <a:rPr lang="en-US" altLang="ko-KR" b="1" dirty="0" err="1"/>
              <a:t>Kaiming</a:t>
            </a:r>
            <a:r>
              <a:rPr lang="en-US" altLang="ko-KR" b="1" dirty="0"/>
              <a:t> He, Microsoft Research)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Inference</a:t>
            </a:r>
            <a:r>
              <a:rPr lang="ko-KR" altLang="en-US" b="1" dirty="0"/>
              <a:t>가 진행됨에 따라</a:t>
            </a:r>
            <a:endParaRPr lang="en-US" altLang="ko-KR" b="1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feature map</a:t>
            </a:r>
            <a:r>
              <a:rPr lang="ko-KR" altLang="en-US" dirty="0"/>
              <a:t>의 </a:t>
            </a:r>
            <a:r>
              <a:rPr lang="en-US" altLang="ko-KR" dirty="0"/>
              <a:t>width, height</a:t>
            </a:r>
            <a:r>
              <a:rPr lang="ko-KR" altLang="en-US" dirty="0"/>
              <a:t>은 감소됨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</a:t>
            </a:r>
            <a:r>
              <a:rPr lang="en-US" altLang="ko-KR" dirty="0"/>
              <a:t>channel</a:t>
            </a:r>
            <a:r>
              <a:rPr lang="ko-KR" altLang="en-US" dirty="0"/>
              <a:t>은 증가됨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34CE8-5875-4B4E-A2C5-CB627CF87BC6}"/>
              </a:ext>
            </a:extLst>
          </p:cNvPr>
          <p:cNvSpPr txBox="1"/>
          <p:nvPr/>
        </p:nvSpPr>
        <p:spPr>
          <a:xfrm>
            <a:off x="0" y="6546095"/>
            <a:ext cx="305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cs231n.stanford.edu, Lecture 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F4F92-FA3D-4E19-B237-421A5569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19354"/>
            <a:ext cx="1903014" cy="5575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BC9F1-F9FB-487D-B1E9-8ABBA02E35AE}"/>
              </a:ext>
            </a:extLst>
          </p:cNvPr>
          <p:cNvSpPr txBox="1"/>
          <p:nvPr/>
        </p:nvSpPr>
        <p:spPr>
          <a:xfrm>
            <a:off x="3992791" y="3146165"/>
            <a:ext cx="31186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Feature map size: 7x7x512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E34FBB6-25CC-4019-9983-3D604ABE55FC}"/>
              </a:ext>
            </a:extLst>
          </p:cNvPr>
          <p:cNvCxnSpPr>
            <a:stCxn id="10" idx="3"/>
          </p:cNvCxnSpPr>
          <p:nvPr/>
        </p:nvCxnSpPr>
        <p:spPr>
          <a:xfrm flipV="1">
            <a:off x="7111401" y="1874520"/>
            <a:ext cx="2073239" cy="14563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B2CB7B-3CC8-453C-9FE8-EBAD7CA162A9}"/>
              </a:ext>
            </a:extLst>
          </p:cNvPr>
          <p:cNvSpPr txBox="1"/>
          <p:nvPr/>
        </p:nvSpPr>
        <p:spPr>
          <a:xfrm>
            <a:off x="3940538" y="6033163"/>
            <a:ext cx="351775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Feature map size: 112x112x64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0F0112B-8CC2-40A5-A2A6-50EFCC05489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458297" y="6217829"/>
            <a:ext cx="177587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844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598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Skip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655718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2015] </a:t>
            </a:r>
            <a:r>
              <a:rPr lang="en-US" altLang="ko-KR" b="1" dirty="0" err="1"/>
              <a:t>ResNet</a:t>
            </a:r>
            <a:r>
              <a:rPr lang="en-US" altLang="ko-KR" b="1" dirty="0"/>
              <a:t> (</a:t>
            </a:r>
            <a:r>
              <a:rPr lang="en-US" altLang="ko-KR" b="1" dirty="0" err="1"/>
              <a:t>Kaiming</a:t>
            </a:r>
            <a:r>
              <a:rPr lang="en-US" altLang="ko-KR" b="1" dirty="0"/>
              <a:t> He, Microsoft Research)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Convolution layer</a:t>
            </a:r>
            <a:r>
              <a:rPr lang="ko-KR" altLang="en-US" b="1" dirty="0"/>
              <a:t>의 최종 출력은</a:t>
            </a:r>
            <a:br>
              <a:rPr lang="en-US" altLang="ko-KR" b="1" dirty="0"/>
            </a:br>
            <a:r>
              <a:rPr lang="en-US" altLang="ko-KR" b="1" dirty="0"/>
              <a:t>Global Average Pooling (GAP)</a:t>
            </a:r>
            <a:r>
              <a:rPr lang="ko-KR" altLang="en-US" b="1" dirty="0"/>
              <a:t>을 통해</a:t>
            </a:r>
            <a:br>
              <a:rPr lang="en-US" altLang="ko-KR" b="1" dirty="0"/>
            </a:br>
            <a:r>
              <a:rPr lang="en-US" altLang="ko-KR" b="1" dirty="0"/>
              <a:t>Fully connected layer</a:t>
            </a:r>
            <a:r>
              <a:rPr lang="ko-KR" altLang="en-US" b="1" dirty="0"/>
              <a:t>에 입력됨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34CE8-5875-4B4E-A2C5-CB627CF87BC6}"/>
              </a:ext>
            </a:extLst>
          </p:cNvPr>
          <p:cNvSpPr txBox="1"/>
          <p:nvPr/>
        </p:nvSpPr>
        <p:spPr>
          <a:xfrm>
            <a:off x="0" y="6546095"/>
            <a:ext cx="305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cs231n.stanford.edu, Lecture 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F4F92-FA3D-4E19-B237-421A5569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41300"/>
            <a:ext cx="1903014" cy="63754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E2086A-9E8B-4B2F-84D0-8374A67A6F8B}"/>
              </a:ext>
            </a:extLst>
          </p:cNvPr>
          <p:cNvSpPr/>
          <p:nvPr/>
        </p:nvSpPr>
        <p:spPr>
          <a:xfrm>
            <a:off x="8488684" y="241300"/>
            <a:ext cx="2024930" cy="8051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86FEFCD6-29CB-4CD7-B8F1-8ABC13FA6DC2}"/>
              </a:ext>
            </a:extLst>
          </p:cNvPr>
          <p:cNvSpPr/>
          <p:nvPr/>
        </p:nvSpPr>
        <p:spPr>
          <a:xfrm>
            <a:off x="865512" y="3826707"/>
            <a:ext cx="1869736" cy="1246051"/>
          </a:xfrm>
          <a:prstGeom prst="cube">
            <a:avLst>
              <a:gd name="adj" fmla="val 3117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194F32-EF47-45F0-8C40-48B79FD7EE9F}"/>
              </a:ext>
            </a:extLst>
          </p:cNvPr>
          <p:cNvSpPr txBox="1"/>
          <p:nvPr/>
        </p:nvSpPr>
        <p:spPr>
          <a:xfrm>
            <a:off x="1045931" y="516741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 = 512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5D3A50-3F88-437C-8E73-62FAAD07C251}"/>
              </a:ext>
            </a:extLst>
          </p:cNvPr>
          <p:cNvSpPr txBox="1"/>
          <p:nvPr/>
        </p:nvSpPr>
        <p:spPr>
          <a:xfrm>
            <a:off x="2735247" y="38634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H = 7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F63EB-703F-4D80-995F-2809A1843103}"/>
              </a:ext>
            </a:extLst>
          </p:cNvPr>
          <p:cNvSpPr txBox="1"/>
          <p:nvPr/>
        </p:nvSpPr>
        <p:spPr>
          <a:xfrm>
            <a:off x="2477142" y="488809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W = 7</a:t>
            </a:r>
            <a:endParaRPr lang="ko-KR" altLang="en-US" b="1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23F476D-EBAF-4DF1-A91D-C9E41D75F6DD}"/>
              </a:ext>
            </a:extLst>
          </p:cNvPr>
          <p:cNvSpPr/>
          <p:nvPr/>
        </p:nvSpPr>
        <p:spPr>
          <a:xfrm>
            <a:off x="3668643" y="4288389"/>
            <a:ext cx="589121" cy="2847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06CC2-8406-4B02-BED4-F0F8F65D6FA5}"/>
              </a:ext>
            </a:extLst>
          </p:cNvPr>
          <p:cNvSpPr txBox="1"/>
          <p:nvPr/>
        </p:nvSpPr>
        <p:spPr>
          <a:xfrm>
            <a:off x="3614639" y="45731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GAP</a:t>
            </a:r>
            <a:endParaRPr lang="ko-KR" altLang="en-US" b="1" dirty="0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5F6FEC73-2127-4C24-AC0B-91E74E247D25}"/>
              </a:ext>
            </a:extLst>
          </p:cNvPr>
          <p:cNvSpPr/>
          <p:nvPr/>
        </p:nvSpPr>
        <p:spPr>
          <a:xfrm>
            <a:off x="4741810" y="4351870"/>
            <a:ext cx="1505545" cy="266046"/>
          </a:xfrm>
          <a:prstGeom prst="cube">
            <a:avLst>
              <a:gd name="adj" fmla="val 3117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0B94D2-BC9F-4AB7-9EA9-734C72587A87}"/>
              </a:ext>
            </a:extLst>
          </p:cNvPr>
          <p:cNvSpPr txBox="1"/>
          <p:nvPr/>
        </p:nvSpPr>
        <p:spPr>
          <a:xfrm>
            <a:off x="4963827" y="468271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 = 512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4A4F7B-6290-45B9-92EF-1B74A19A17F5}"/>
              </a:ext>
            </a:extLst>
          </p:cNvPr>
          <p:cNvSpPr txBox="1"/>
          <p:nvPr/>
        </p:nvSpPr>
        <p:spPr>
          <a:xfrm>
            <a:off x="6231868" y="42119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H = 1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A14E32-95D9-4A80-BA7C-A26D66EE7852}"/>
              </a:ext>
            </a:extLst>
          </p:cNvPr>
          <p:cNvSpPr txBox="1"/>
          <p:nvPr/>
        </p:nvSpPr>
        <p:spPr>
          <a:xfrm>
            <a:off x="6141270" y="458128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W = 1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AA82F0-CB56-4CC5-B0F1-69A672A1E7C4}"/>
              </a:ext>
            </a:extLst>
          </p:cNvPr>
          <p:cNvSpPr txBox="1"/>
          <p:nvPr/>
        </p:nvSpPr>
        <p:spPr>
          <a:xfrm>
            <a:off x="3777662" y="5536744"/>
            <a:ext cx="3181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C: Channel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W: Width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H: Height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GAP: Global Average Pooling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2096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15479A-13D1-17CE-67D1-11951A9B390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Skip Connection (</a:t>
            </a:r>
            <a:r>
              <a:rPr kumimoji="0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ResNet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DA941C-939D-DAD4-A4CB-A4CD60AF8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32" y="1785374"/>
            <a:ext cx="6390735" cy="32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58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85288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4F3191-805B-4515-9171-663B2B5D2CAA}"/>
              </a:ext>
            </a:extLst>
          </p:cNvPr>
          <p:cNvSpPr txBox="1"/>
          <p:nvPr/>
        </p:nvSpPr>
        <p:spPr>
          <a:xfrm>
            <a:off x="221109" y="4380628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0CD75C-A608-4AB5-8E1A-5570E4235995}"/>
              </a:ext>
            </a:extLst>
          </p:cNvPr>
          <p:cNvSpPr txBox="1"/>
          <p:nvPr/>
        </p:nvSpPr>
        <p:spPr>
          <a:xfrm>
            <a:off x="2126743" y="4380628"/>
            <a:ext cx="10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5D7BC71-6076-4FCC-A58C-4F1719DBFBD5}"/>
              </a:ext>
            </a:extLst>
          </p:cNvPr>
          <p:cNvSpPr/>
          <p:nvPr/>
        </p:nvSpPr>
        <p:spPr>
          <a:xfrm>
            <a:off x="974517" y="3106213"/>
            <a:ext cx="365371" cy="1190317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164552-FBD1-429D-8187-C1B3B56B60A0}"/>
              </a:ext>
            </a:extLst>
          </p:cNvPr>
          <p:cNvSpPr txBox="1"/>
          <p:nvPr/>
        </p:nvSpPr>
        <p:spPr>
          <a:xfrm>
            <a:off x="861711" y="27948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endParaRPr lang="ko-KR" altLang="en-US" b="1" dirty="0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2CA138AD-0D9E-470E-B8F5-AB85B612ABF6}"/>
              </a:ext>
            </a:extLst>
          </p:cNvPr>
          <p:cNvSpPr/>
          <p:nvPr/>
        </p:nvSpPr>
        <p:spPr>
          <a:xfrm>
            <a:off x="2547866" y="3248306"/>
            <a:ext cx="288321" cy="777077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908305-5E70-4A09-880F-2801BD18B41E}"/>
              </a:ext>
            </a:extLst>
          </p:cNvPr>
          <p:cNvSpPr txBox="1"/>
          <p:nvPr/>
        </p:nvSpPr>
        <p:spPr>
          <a:xfrm>
            <a:off x="2337325" y="27948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3x3x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2B6295-512E-469A-9682-820542D82CB8}"/>
              </a:ext>
            </a:extLst>
          </p:cNvPr>
          <p:cNvSpPr txBox="1"/>
          <p:nvPr/>
        </p:nvSpPr>
        <p:spPr>
          <a:xfrm>
            <a:off x="1662370" y="344322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8999219-EBB7-4773-8848-CCCF168EE915}"/>
              </a:ext>
            </a:extLst>
          </p:cNvPr>
          <p:cNvSpPr/>
          <p:nvPr/>
        </p:nvSpPr>
        <p:spPr>
          <a:xfrm>
            <a:off x="3382162" y="3636845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61AC5B9A-A0EF-414E-92CB-AF5E9910FBAB}"/>
              </a:ext>
            </a:extLst>
          </p:cNvPr>
          <p:cNvSpPr/>
          <p:nvPr/>
        </p:nvSpPr>
        <p:spPr>
          <a:xfrm>
            <a:off x="4665132" y="3364107"/>
            <a:ext cx="207048" cy="674528"/>
          </a:xfrm>
          <a:prstGeom prst="cube">
            <a:avLst>
              <a:gd name="adj" fmla="val 9825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2C6301-3714-47B3-8CE7-FA6BA82F86B4}"/>
              </a:ext>
            </a:extLst>
          </p:cNvPr>
          <p:cNvSpPr txBox="1"/>
          <p:nvPr/>
        </p:nvSpPr>
        <p:spPr>
          <a:xfrm>
            <a:off x="4376638" y="27948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</a:t>
            </a:r>
            <a:r>
              <a:rPr lang="en-US" altLang="ko-KR" b="1" dirty="0">
                <a:solidFill>
                  <a:srgbClr val="0000FF"/>
                </a:solidFill>
              </a:rPr>
              <a:t>1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DF13D-0834-42EC-AE8A-75F1688E0A9B}"/>
              </a:ext>
            </a:extLst>
          </p:cNvPr>
          <p:cNvSpPr txBox="1"/>
          <p:nvPr/>
        </p:nvSpPr>
        <p:spPr>
          <a:xfrm>
            <a:off x="3954613" y="4380628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</a:p>
        </p:txBody>
      </p:sp>
      <p:pic>
        <p:nvPicPr>
          <p:cNvPr id="31" name="Picture 2" descr="멀티 채널 입력 데이터에 필터를 적용한 합성곱 계산 절차">
            <a:extLst>
              <a:ext uri="{FF2B5EF4-FFF2-40B4-BE49-F238E27FC236}">
                <a16:creationId xmlns:a16="http://schemas.microsoft.com/office/drawing/2014/main" id="{C92F8DA4-FA96-43BF-B247-15283F28B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99" y="1063204"/>
            <a:ext cx="5146094" cy="540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95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598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Skip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900188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2015] </a:t>
            </a:r>
            <a:r>
              <a:rPr lang="en-US" altLang="ko-KR" b="1" dirty="0" err="1"/>
              <a:t>ResNet</a:t>
            </a:r>
            <a:r>
              <a:rPr lang="en-US" altLang="ko-KR" b="1" dirty="0"/>
              <a:t> (</a:t>
            </a:r>
            <a:r>
              <a:rPr lang="en-US" altLang="ko-KR" b="1" dirty="0" err="1"/>
              <a:t>Kaiming</a:t>
            </a:r>
            <a:r>
              <a:rPr lang="en-US" altLang="ko-KR" b="1" dirty="0"/>
              <a:t> He, Microsoft Research)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2015</a:t>
            </a:r>
            <a:r>
              <a:rPr lang="ko-KR" altLang="en-US" b="1" dirty="0"/>
              <a:t>년 </a:t>
            </a:r>
            <a:r>
              <a:rPr lang="en-US" altLang="ko-KR" b="1" dirty="0"/>
              <a:t>ImageNet </a:t>
            </a:r>
            <a:r>
              <a:rPr lang="ko-KR" altLang="en-US" b="1" dirty="0"/>
              <a:t>대회에서는 여러 개의 </a:t>
            </a:r>
            <a:r>
              <a:rPr lang="en-US" altLang="ko-KR" b="1" dirty="0"/>
              <a:t>Layer</a:t>
            </a:r>
            <a:r>
              <a:rPr lang="ko-KR" altLang="en-US" b="1" dirty="0"/>
              <a:t>에 대해 실험한 결과를 제안함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34CE8-5875-4B4E-A2C5-CB627CF87BC6}"/>
              </a:ext>
            </a:extLst>
          </p:cNvPr>
          <p:cNvSpPr txBox="1"/>
          <p:nvPr/>
        </p:nvSpPr>
        <p:spPr>
          <a:xfrm>
            <a:off x="0" y="6546095"/>
            <a:ext cx="305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cs231n.stanford.edu, Lecture 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0FDC20A-FCB7-4125-B01F-6B2EB14F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39" y="2453894"/>
            <a:ext cx="8605522" cy="37728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649EDA-312D-4A77-83D3-81F0259AC607}"/>
              </a:ext>
            </a:extLst>
          </p:cNvPr>
          <p:cNvSpPr/>
          <p:nvPr/>
        </p:nvSpPr>
        <p:spPr>
          <a:xfrm>
            <a:off x="3510280" y="2453894"/>
            <a:ext cx="6705600" cy="35026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F4EC5-1E47-41DB-9FBA-9ADA8BE33B70}"/>
              </a:ext>
            </a:extLst>
          </p:cNvPr>
          <p:cNvSpPr txBox="1"/>
          <p:nvPr/>
        </p:nvSpPr>
        <p:spPr>
          <a:xfrm>
            <a:off x="5014218" y="2084562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5</a:t>
            </a:r>
            <a:r>
              <a:rPr lang="ko-KR" altLang="en-US" b="1" dirty="0">
                <a:solidFill>
                  <a:srgbClr val="0000FF"/>
                </a:solidFill>
              </a:rPr>
              <a:t>개의 모델에 대해 실험 결과를 제시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D51EDB-8073-42E5-AACF-E9056FC3CFFF}"/>
              </a:ext>
            </a:extLst>
          </p:cNvPr>
          <p:cNvSpPr/>
          <p:nvPr/>
        </p:nvSpPr>
        <p:spPr>
          <a:xfrm>
            <a:off x="3510280" y="5938357"/>
            <a:ext cx="6705600" cy="2883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3166E5-C06F-4D4C-A0AB-1752C6E575F8}"/>
              </a:ext>
            </a:extLst>
          </p:cNvPr>
          <p:cNvSpPr txBox="1"/>
          <p:nvPr/>
        </p:nvSpPr>
        <p:spPr>
          <a:xfrm>
            <a:off x="5695496" y="6264909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각 모델에 대한 복잡도</a:t>
            </a:r>
          </a:p>
        </p:txBody>
      </p:sp>
    </p:spTree>
    <p:extLst>
      <p:ext uri="{BB962C8B-B14F-4D97-AF65-F5344CB8AC3E}">
        <p14:creationId xmlns:p14="http://schemas.microsoft.com/office/powerpoint/2010/main" val="156620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449353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(</a:t>
            </a:r>
            <a:r>
              <a:rPr lang="en-US" altLang="ko-KR" b="1" dirty="0" err="1"/>
              <a:t>ResNet</a:t>
            </a:r>
            <a:r>
              <a:rPr lang="en-US" altLang="ko-KR" b="1" dirty="0"/>
              <a:t>, 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00FF"/>
                </a:solidFill>
              </a:rPr>
              <a:t>Dense connection (</a:t>
            </a:r>
            <a:r>
              <a:rPr lang="en-US" altLang="ko-KR" b="1" dirty="0" err="1">
                <a:solidFill>
                  <a:srgbClr val="0000FF"/>
                </a:solidFill>
              </a:rPr>
              <a:t>DenseNet</a:t>
            </a:r>
            <a:r>
              <a:rPr lang="en-US" altLang="ko-KR" b="1" dirty="0">
                <a:solidFill>
                  <a:srgbClr val="0000FF"/>
                </a:solidFill>
              </a:rPr>
              <a:t>, 2017)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</a:t>
            </a:r>
            <a:r>
              <a:rPr lang="en-US" altLang="ko-KR" b="1" dirty="0" err="1"/>
              <a:t>SENet</a:t>
            </a:r>
            <a:r>
              <a:rPr lang="en-US" altLang="ko-KR" b="1" dirty="0"/>
              <a:t>, 2018)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Bottleneck Layer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구성요소 적용 예시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05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6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Dense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1043542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2017] Densely Connected Convolutional Networks (Gao Huang, Cornell University)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이전 </a:t>
            </a:r>
            <a:r>
              <a:rPr lang="en-US" altLang="ko-KR" b="1" dirty="0"/>
              <a:t>Layer</a:t>
            </a:r>
            <a:r>
              <a:rPr lang="ko-KR" altLang="en-US" b="1" dirty="0"/>
              <a:t>의 출력 </a:t>
            </a:r>
            <a:r>
              <a:rPr lang="en-US" altLang="ko-KR" b="1" dirty="0"/>
              <a:t>feature map</a:t>
            </a:r>
            <a:r>
              <a:rPr lang="ko-KR" altLang="en-US" b="1" dirty="0"/>
              <a:t>을 이후 </a:t>
            </a:r>
            <a:r>
              <a:rPr lang="en-US" altLang="ko-KR" b="1" dirty="0"/>
              <a:t>layer</a:t>
            </a:r>
            <a:r>
              <a:rPr lang="ko-KR" altLang="en-US" b="1" dirty="0"/>
              <a:t>에서 재사용</a:t>
            </a:r>
            <a:endParaRPr lang="en-US" altLang="ko-KR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BFDB61-2E2B-49E9-9F4E-2F8A163419B6}"/>
              </a:ext>
            </a:extLst>
          </p:cNvPr>
          <p:cNvGrpSpPr/>
          <p:nvPr/>
        </p:nvGrpSpPr>
        <p:grpSpPr>
          <a:xfrm>
            <a:off x="2503875" y="2564727"/>
            <a:ext cx="7160826" cy="2558901"/>
            <a:chOff x="3888036" y="3040333"/>
            <a:chExt cx="4392503" cy="1569649"/>
          </a:xfrm>
        </p:grpSpPr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7FC8A394-AD5A-410B-881D-F826CDFC8934}"/>
                </a:ext>
              </a:extLst>
            </p:cNvPr>
            <p:cNvSpPr/>
            <p:nvPr/>
          </p:nvSpPr>
          <p:spPr>
            <a:xfrm>
              <a:off x="6804603" y="3501480"/>
              <a:ext cx="307519" cy="1108502"/>
            </a:xfrm>
            <a:prstGeom prst="cube">
              <a:avLst>
                <a:gd name="adj" fmla="val 4449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0" name="정육면체 29">
              <a:extLst>
                <a:ext uri="{FF2B5EF4-FFF2-40B4-BE49-F238E27FC236}">
                  <a16:creationId xmlns:a16="http://schemas.microsoft.com/office/drawing/2014/main" id="{B2FEC6BD-305A-47B3-A372-7CEC91369931}"/>
                </a:ext>
              </a:extLst>
            </p:cNvPr>
            <p:cNvSpPr/>
            <p:nvPr/>
          </p:nvSpPr>
          <p:spPr>
            <a:xfrm>
              <a:off x="6991422" y="3501480"/>
              <a:ext cx="307519" cy="1108502"/>
            </a:xfrm>
            <a:prstGeom prst="cube">
              <a:avLst>
                <a:gd name="adj" fmla="val 4449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2" name="정육면체 31">
              <a:extLst>
                <a:ext uri="{FF2B5EF4-FFF2-40B4-BE49-F238E27FC236}">
                  <a16:creationId xmlns:a16="http://schemas.microsoft.com/office/drawing/2014/main" id="{A7886230-FC69-432A-8B21-EB06B6A8B76A}"/>
                </a:ext>
              </a:extLst>
            </p:cNvPr>
            <p:cNvSpPr/>
            <p:nvPr/>
          </p:nvSpPr>
          <p:spPr>
            <a:xfrm>
              <a:off x="5571874" y="3501480"/>
              <a:ext cx="328219" cy="1108502"/>
            </a:xfrm>
            <a:prstGeom prst="cube">
              <a:avLst>
                <a:gd name="adj" fmla="val 5029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EF1A9C8-93CE-4FE5-BABC-E30FAF2333AD}"/>
                </a:ext>
              </a:extLst>
            </p:cNvPr>
            <p:cNvCxnSpPr>
              <a:cxnSpLocks/>
            </p:cNvCxnSpPr>
            <p:nvPr/>
          </p:nvCxnSpPr>
          <p:spPr>
            <a:xfrm>
              <a:off x="4824679" y="4049042"/>
              <a:ext cx="7160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B8B8BE2-5B4D-42FD-B356-6D1277C48842}"/>
                </a:ext>
              </a:extLst>
            </p:cNvPr>
            <p:cNvCxnSpPr>
              <a:cxnSpLocks/>
            </p:cNvCxnSpPr>
            <p:nvPr/>
          </p:nvCxnSpPr>
          <p:spPr>
            <a:xfrm>
              <a:off x="3957730" y="4049042"/>
              <a:ext cx="6219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E3C3A6-C740-4954-B1AB-7C67664684BD}"/>
                </a:ext>
              </a:extLst>
            </p:cNvPr>
            <p:cNvSpPr txBox="1"/>
            <p:nvPr/>
          </p:nvSpPr>
          <p:spPr>
            <a:xfrm>
              <a:off x="3931065" y="3749321"/>
              <a:ext cx="697627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Conv1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396CFE-064A-4E82-85B4-9E4344A6403F}"/>
                </a:ext>
              </a:extLst>
            </p:cNvPr>
            <p:cNvSpPr txBox="1"/>
            <p:nvPr/>
          </p:nvSpPr>
          <p:spPr>
            <a:xfrm>
              <a:off x="3888036" y="4056860"/>
              <a:ext cx="732893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[3×3×64]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0D78AC71-B952-4B3A-ADA8-B7CFF868E4E3}"/>
                </a:ext>
              </a:extLst>
            </p:cNvPr>
            <p:cNvSpPr/>
            <p:nvPr/>
          </p:nvSpPr>
          <p:spPr>
            <a:xfrm>
              <a:off x="4575515" y="3501480"/>
              <a:ext cx="328219" cy="1108502"/>
            </a:xfrm>
            <a:prstGeom prst="cube">
              <a:avLst>
                <a:gd name="adj" fmla="val 444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191F6C-D990-49DF-9D43-30B1AC6652ED}"/>
                </a:ext>
              </a:extLst>
            </p:cNvPr>
            <p:cNvSpPr txBox="1"/>
            <p:nvPr/>
          </p:nvSpPr>
          <p:spPr>
            <a:xfrm>
              <a:off x="4877249" y="3749321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Conv2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C97E97-A104-4E91-8455-66919E3243E8}"/>
                </a:ext>
              </a:extLst>
            </p:cNvPr>
            <p:cNvSpPr txBox="1"/>
            <p:nvPr/>
          </p:nvSpPr>
          <p:spPr>
            <a:xfrm>
              <a:off x="4824521" y="4060735"/>
              <a:ext cx="809837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[3×3×64]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sp>
          <p:nvSpPr>
            <p:cNvPr id="42" name="정육면체 41">
              <a:extLst>
                <a:ext uri="{FF2B5EF4-FFF2-40B4-BE49-F238E27FC236}">
                  <a16:creationId xmlns:a16="http://schemas.microsoft.com/office/drawing/2014/main" id="{01BA5F23-7CD3-4E61-ACB2-E4B95B0DA13B}"/>
                </a:ext>
              </a:extLst>
            </p:cNvPr>
            <p:cNvSpPr/>
            <p:nvPr/>
          </p:nvSpPr>
          <p:spPr>
            <a:xfrm>
              <a:off x="5740380" y="3501480"/>
              <a:ext cx="328219" cy="1108502"/>
            </a:xfrm>
            <a:prstGeom prst="cube">
              <a:avLst>
                <a:gd name="adj" fmla="val 50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6C59EA-E456-487C-B4F3-3C17BED7AD68}"/>
                </a:ext>
              </a:extLst>
            </p:cNvPr>
            <p:cNvSpPr txBox="1"/>
            <p:nvPr/>
          </p:nvSpPr>
          <p:spPr>
            <a:xfrm>
              <a:off x="6091264" y="3749321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Conv3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E980E3-BA45-488C-99E5-8205875A2FFC}"/>
                </a:ext>
              </a:extLst>
            </p:cNvPr>
            <p:cNvSpPr txBox="1"/>
            <p:nvPr/>
          </p:nvSpPr>
          <p:spPr>
            <a:xfrm>
              <a:off x="7454443" y="3741324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Conv4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5B936C42-5C8B-4857-8B0B-9AC4092E1FD5}"/>
                </a:ext>
              </a:extLst>
            </p:cNvPr>
            <p:cNvCxnSpPr>
              <a:cxnSpLocks/>
              <a:stCxn id="38" idx="0"/>
              <a:endCxn id="30" idx="0"/>
            </p:cNvCxnSpPr>
            <p:nvPr/>
          </p:nvCxnSpPr>
          <p:spPr>
            <a:xfrm rot="5400000" flipH="1" flipV="1">
              <a:off x="6013118" y="2301004"/>
              <a:ext cx="12700" cy="240095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AF435E-DF23-4106-8154-6DA67AF620FA}"/>
                </a:ext>
              </a:extLst>
            </p:cNvPr>
            <p:cNvSpPr txBox="1"/>
            <p:nvPr/>
          </p:nvSpPr>
          <p:spPr>
            <a:xfrm>
              <a:off x="5998065" y="4060735"/>
              <a:ext cx="886781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[3×3×128]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55C8908-714B-499F-B34A-F8C70F4972C7}"/>
                </a:ext>
              </a:extLst>
            </p:cNvPr>
            <p:cNvCxnSpPr>
              <a:cxnSpLocks/>
            </p:cNvCxnSpPr>
            <p:nvPr/>
          </p:nvCxnSpPr>
          <p:spPr>
            <a:xfrm>
              <a:off x="6012435" y="4049042"/>
              <a:ext cx="7780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C63E448-F517-466B-A400-E642DBE70DCA}"/>
                </a:ext>
              </a:extLst>
            </p:cNvPr>
            <p:cNvSpPr txBox="1"/>
            <p:nvPr/>
          </p:nvSpPr>
          <p:spPr>
            <a:xfrm>
              <a:off x="5170693" y="3040333"/>
              <a:ext cx="1651414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00FF"/>
                  </a:solidFill>
                  <a:latin typeface="Palatino Linotype" panose="02040502050505030304" pitchFamily="18" charset="0"/>
                </a:rPr>
                <a:t>Dense connections</a:t>
              </a:r>
              <a:endParaRPr lang="ko-KR" altLang="en-US" dirty="0">
                <a:solidFill>
                  <a:srgbClr val="0000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F0461293-1962-4732-9176-A195EC29BB09}"/>
                </a:ext>
              </a:extLst>
            </p:cNvPr>
            <p:cNvSpPr/>
            <p:nvPr/>
          </p:nvSpPr>
          <p:spPr>
            <a:xfrm>
              <a:off x="7173344" y="3501480"/>
              <a:ext cx="307519" cy="1108502"/>
            </a:xfrm>
            <a:prstGeom prst="cube">
              <a:avLst>
                <a:gd name="adj" fmla="val 444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15325A2-41B2-4729-B914-BE96143302E4}"/>
                </a:ext>
              </a:extLst>
            </p:cNvPr>
            <p:cNvCxnSpPr>
              <a:cxnSpLocks/>
              <a:stCxn id="42" idx="0"/>
              <a:endCxn id="28" idx="0"/>
            </p:cNvCxnSpPr>
            <p:nvPr/>
          </p:nvCxnSpPr>
          <p:spPr>
            <a:xfrm rot="5400000" flipH="1" flipV="1">
              <a:off x="6506903" y="2981609"/>
              <a:ext cx="12700" cy="103974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6A85E09-A915-43A8-AEC8-B79063056EC5}"/>
                </a:ext>
              </a:extLst>
            </p:cNvPr>
            <p:cNvCxnSpPr>
              <a:cxnSpLocks/>
              <a:stCxn id="38" idx="0"/>
              <a:endCxn id="32" idx="0"/>
            </p:cNvCxnSpPr>
            <p:nvPr/>
          </p:nvCxnSpPr>
          <p:spPr>
            <a:xfrm rot="5400000" flipH="1" flipV="1">
              <a:off x="5315584" y="2998538"/>
              <a:ext cx="12700" cy="1005884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889FA9-EDA9-43BD-9D89-CA63F98D0005}"/>
                </a:ext>
              </a:extLst>
            </p:cNvPr>
            <p:cNvSpPr txBox="1"/>
            <p:nvPr/>
          </p:nvSpPr>
          <p:spPr>
            <a:xfrm>
              <a:off x="7393758" y="4060735"/>
              <a:ext cx="886781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[3×3×192]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4D0B6A8D-26D8-4168-BE65-632C31211D85}"/>
                </a:ext>
              </a:extLst>
            </p:cNvPr>
            <p:cNvCxnSpPr>
              <a:cxnSpLocks/>
            </p:cNvCxnSpPr>
            <p:nvPr/>
          </p:nvCxnSpPr>
          <p:spPr>
            <a:xfrm>
              <a:off x="7431163" y="4037100"/>
              <a:ext cx="725544" cy="39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730FBBF1-4039-4280-8A61-EE1B29F34560}"/>
                  </a:ext>
                </a:extLst>
              </p14:cNvPr>
              <p14:cNvContentPartPr/>
              <p14:nvPr/>
            </p14:nvContentPartPr>
            <p14:xfrm>
              <a:off x="3578993" y="5096598"/>
              <a:ext cx="29880" cy="1080"/>
            </p14:xfrm>
          </p:contentPart>
        </mc:Choice>
        <mc:Fallback xmlns=""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730FBBF1-4039-4280-8A61-EE1B29F3456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61353" y="5060958"/>
                <a:ext cx="6552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676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6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Dense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1043542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2017] Densely Connected Convolutional Networks (Gao Huang, Cornell University)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이전 </a:t>
            </a:r>
            <a:r>
              <a:rPr lang="en-US" altLang="ko-KR" b="1" dirty="0"/>
              <a:t>Layer</a:t>
            </a:r>
            <a:r>
              <a:rPr lang="ko-KR" altLang="en-US" b="1" dirty="0"/>
              <a:t>의 출력 </a:t>
            </a:r>
            <a:r>
              <a:rPr lang="en-US" altLang="ko-KR" b="1" dirty="0"/>
              <a:t>feature map</a:t>
            </a:r>
            <a:r>
              <a:rPr lang="ko-KR" altLang="en-US" b="1" dirty="0"/>
              <a:t>을 이후 </a:t>
            </a:r>
            <a:r>
              <a:rPr lang="en-US" altLang="ko-KR" b="1" dirty="0"/>
              <a:t>layer</a:t>
            </a:r>
            <a:r>
              <a:rPr lang="ko-KR" altLang="en-US" b="1" dirty="0"/>
              <a:t>에서 재사용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FF"/>
                </a:solidFill>
              </a:rPr>
              <a:t>Layer</a:t>
            </a:r>
            <a:r>
              <a:rPr lang="ko-KR" altLang="en-US" b="1" dirty="0">
                <a:solidFill>
                  <a:srgbClr val="0000FF"/>
                </a:solidFill>
              </a:rPr>
              <a:t>가 깊어짐에 따라 파라미터의 개수가 증가함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BFDB61-2E2B-49E9-9F4E-2F8A163419B6}"/>
              </a:ext>
            </a:extLst>
          </p:cNvPr>
          <p:cNvGrpSpPr/>
          <p:nvPr/>
        </p:nvGrpSpPr>
        <p:grpSpPr>
          <a:xfrm>
            <a:off x="2503875" y="2564727"/>
            <a:ext cx="7160826" cy="2558901"/>
            <a:chOff x="3888036" y="3040333"/>
            <a:chExt cx="4392503" cy="1569649"/>
          </a:xfrm>
        </p:grpSpPr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7FC8A394-AD5A-410B-881D-F826CDFC8934}"/>
                </a:ext>
              </a:extLst>
            </p:cNvPr>
            <p:cNvSpPr/>
            <p:nvPr/>
          </p:nvSpPr>
          <p:spPr>
            <a:xfrm>
              <a:off x="6804603" y="3501480"/>
              <a:ext cx="307519" cy="1108502"/>
            </a:xfrm>
            <a:prstGeom prst="cube">
              <a:avLst>
                <a:gd name="adj" fmla="val 4449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0" name="정육면체 29">
              <a:extLst>
                <a:ext uri="{FF2B5EF4-FFF2-40B4-BE49-F238E27FC236}">
                  <a16:creationId xmlns:a16="http://schemas.microsoft.com/office/drawing/2014/main" id="{B2FEC6BD-305A-47B3-A372-7CEC91369931}"/>
                </a:ext>
              </a:extLst>
            </p:cNvPr>
            <p:cNvSpPr/>
            <p:nvPr/>
          </p:nvSpPr>
          <p:spPr>
            <a:xfrm>
              <a:off x="6991422" y="3501480"/>
              <a:ext cx="307519" cy="1108502"/>
            </a:xfrm>
            <a:prstGeom prst="cube">
              <a:avLst>
                <a:gd name="adj" fmla="val 4449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2" name="정육면체 31">
              <a:extLst>
                <a:ext uri="{FF2B5EF4-FFF2-40B4-BE49-F238E27FC236}">
                  <a16:creationId xmlns:a16="http://schemas.microsoft.com/office/drawing/2014/main" id="{A7886230-FC69-432A-8B21-EB06B6A8B76A}"/>
                </a:ext>
              </a:extLst>
            </p:cNvPr>
            <p:cNvSpPr/>
            <p:nvPr/>
          </p:nvSpPr>
          <p:spPr>
            <a:xfrm>
              <a:off x="5571874" y="3501480"/>
              <a:ext cx="328219" cy="1108502"/>
            </a:xfrm>
            <a:prstGeom prst="cube">
              <a:avLst>
                <a:gd name="adj" fmla="val 5029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EF1A9C8-93CE-4FE5-BABC-E30FAF2333AD}"/>
                </a:ext>
              </a:extLst>
            </p:cNvPr>
            <p:cNvCxnSpPr>
              <a:cxnSpLocks/>
            </p:cNvCxnSpPr>
            <p:nvPr/>
          </p:nvCxnSpPr>
          <p:spPr>
            <a:xfrm>
              <a:off x="4824679" y="4049042"/>
              <a:ext cx="7160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B8B8BE2-5B4D-42FD-B356-6D1277C48842}"/>
                </a:ext>
              </a:extLst>
            </p:cNvPr>
            <p:cNvCxnSpPr>
              <a:cxnSpLocks/>
            </p:cNvCxnSpPr>
            <p:nvPr/>
          </p:nvCxnSpPr>
          <p:spPr>
            <a:xfrm>
              <a:off x="3957730" y="4049042"/>
              <a:ext cx="6219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E3C3A6-C740-4954-B1AB-7C67664684BD}"/>
                </a:ext>
              </a:extLst>
            </p:cNvPr>
            <p:cNvSpPr txBox="1"/>
            <p:nvPr/>
          </p:nvSpPr>
          <p:spPr>
            <a:xfrm>
              <a:off x="3931065" y="3749321"/>
              <a:ext cx="697627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Conv1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396CFE-064A-4E82-85B4-9E4344A6403F}"/>
                </a:ext>
              </a:extLst>
            </p:cNvPr>
            <p:cNvSpPr txBox="1"/>
            <p:nvPr/>
          </p:nvSpPr>
          <p:spPr>
            <a:xfrm>
              <a:off x="3888036" y="4056860"/>
              <a:ext cx="732893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[3×3×64]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0D78AC71-B952-4B3A-ADA8-B7CFF868E4E3}"/>
                </a:ext>
              </a:extLst>
            </p:cNvPr>
            <p:cNvSpPr/>
            <p:nvPr/>
          </p:nvSpPr>
          <p:spPr>
            <a:xfrm>
              <a:off x="4575515" y="3501480"/>
              <a:ext cx="328219" cy="1108502"/>
            </a:xfrm>
            <a:prstGeom prst="cube">
              <a:avLst>
                <a:gd name="adj" fmla="val 444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191F6C-D990-49DF-9D43-30B1AC6652ED}"/>
                </a:ext>
              </a:extLst>
            </p:cNvPr>
            <p:cNvSpPr txBox="1"/>
            <p:nvPr/>
          </p:nvSpPr>
          <p:spPr>
            <a:xfrm>
              <a:off x="4877249" y="3749321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Conv2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C97E97-A104-4E91-8455-66919E3243E8}"/>
                </a:ext>
              </a:extLst>
            </p:cNvPr>
            <p:cNvSpPr txBox="1"/>
            <p:nvPr/>
          </p:nvSpPr>
          <p:spPr>
            <a:xfrm>
              <a:off x="4824521" y="4060735"/>
              <a:ext cx="809837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[3×3×64]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sp>
          <p:nvSpPr>
            <p:cNvPr id="42" name="정육면체 41">
              <a:extLst>
                <a:ext uri="{FF2B5EF4-FFF2-40B4-BE49-F238E27FC236}">
                  <a16:creationId xmlns:a16="http://schemas.microsoft.com/office/drawing/2014/main" id="{01BA5F23-7CD3-4E61-ACB2-E4B95B0DA13B}"/>
                </a:ext>
              </a:extLst>
            </p:cNvPr>
            <p:cNvSpPr/>
            <p:nvPr/>
          </p:nvSpPr>
          <p:spPr>
            <a:xfrm>
              <a:off x="5740380" y="3501480"/>
              <a:ext cx="328219" cy="1108502"/>
            </a:xfrm>
            <a:prstGeom prst="cube">
              <a:avLst>
                <a:gd name="adj" fmla="val 50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6C59EA-E456-487C-B4F3-3C17BED7AD68}"/>
                </a:ext>
              </a:extLst>
            </p:cNvPr>
            <p:cNvSpPr txBox="1"/>
            <p:nvPr/>
          </p:nvSpPr>
          <p:spPr>
            <a:xfrm>
              <a:off x="6091264" y="3749321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Conv3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E980E3-BA45-488C-99E5-8205875A2FFC}"/>
                </a:ext>
              </a:extLst>
            </p:cNvPr>
            <p:cNvSpPr txBox="1"/>
            <p:nvPr/>
          </p:nvSpPr>
          <p:spPr>
            <a:xfrm>
              <a:off x="7454443" y="3741324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Conv4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5B936C42-5C8B-4857-8B0B-9AC4092E1FD5}"/>
                </a:ext>
              </a:extLst>
            </p:cNvPr>
            <p:cNvCxnSpPr>
              <a:cxnSpLocks/>
              <a:stCxn id="38" idx="0"/>
              <a:endCxn id="30" idx="0"/>
            </p:cNvCxnSpPr>
            <p:nvPr/>
          </p:nvCxnSpPr>
          <p:spPr>
            <a:xfrm rot="5400000" flipH="1" flipV="1">
              <a:off x="6013118" y="2301004"/>
              <a:ext cx="12700" cy="240095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AF435E-DF23-4106-8154-6DA67AF620FA}"/>
                </a:ext>
              </a:extLst>
            </p:cNvPr>
            <p:cNvSpPr txBox="1"/>
            <p:nvPr/>
          </p:nvSpPr>
          <p:spPr>
            <a:xfrm>
              <a:off x="5998065" y="4060735"/>
              <a:ext cx="886781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[3×3×128]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55C8908-714B-499F-B34A-F8C70F4972C7}"/>
                </a:ext>
              </a:extLst>
            </p:cNvPr>
            <p:cNvCxnSpPr>
              <a:cxnSpLocks/>
            </p:cNvCxnSpPr>
            <p:nvPr/>
          </p:nvCxnSpPr>
          <p:spPr>
            <a:xfrm>
              <a:off x="6012435" y="4049042"/>
              <a:ext cx="7780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C63E448-F517-466B-A400-E642DBE70DCA}"/>
                </a:ext>
              </a:extLst>
            </p:cNvPr>
            <p:cNvSpPr txBox="1"/>
            <p:nvPr/>
          </p:nvSpPr>
          <p:spPr>
            <a:xfrm>
              <a:off x="5170693" y="3040333"/>
              <a:ext cx="1651414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00FF"/>
                  </a:solidFill>
                  <a:latin typeface="Palatino Linotype" panose="02040502050505030304" pitchFamily="18" charset="0"/>
                </a:rPr>
                <a:t>Dense connections</a:t>
              </a:r>
              <a:endParaRPr lang="ko-KR" altLang="en-US" dirty="0">
                <a:solidFill>
                  <a:srgbClr val="0000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F0461293-1962-4732-9176-A195EC29BB09}"/>
                </a:ext>
              </a:extLst>
            </p:cNvPr>
            <p:cNvSpPr/>
            <p:nvPr/>
          </p:nvSpPr>
          <p:spPr>
            <a:xfrm>
              <a:off x="7173344" y="3501480"/>
              <a:ext cx="307519" cy="1108502"/>
            </a:xfrm>
            <a:prstGeom prst="cube">
              <a:avLst>
                <a:gd name="adj" fmla="val 444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15325A2-41B2-4729-B914-BE96143302E4}"/>
                </a:ext>
              </a:extLst>
            </p:cNvPr>
            <p:cNvCxnSpPr>
              <a:cxnSpLocks/>
              <a:stCxn id="42" idx="0"/>
              <a:endCxn id="28" idx="0"/>
            </p:cNvCxnSpPr>
            <p:nvPr/>
          </p:nvCxnSpPr>
          <p:spPr>
            <a:xfrm rot="5400000" flipH="1" flipV="1">
              <a:off x="6506903" y="2981609"/>
              <a:ext cx="12700" cy="103974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6A85E09-A915-43A8-AEC8-B79063056EC5}"/>
                </a:ext>
              </a:extLst>
            </p:cNvPr>
            <p:cNvCxnSpPr>
              <a:cxnSpLocks/>
              <a:stCxn id="38" idx="0"/>
              <a:endCxn id="32" idx="0"/>
            </p:cNvCxnSpPr>
            <p:nvPr/>
          </p:nvCxnSpPr>
          <p:spPr>
            <a:xfrm rot="5400000" flipH="1" flipV="1">
              <a:off x="5315584" y="2998538"/>
              <a:ext cx="12700" cy="1005884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889FA9-EDA9-43BD-9D89-CA63F98D0005}"/>
                </a:ext>
              </a:extLst>
            </p:cNvPr>
            <p:cNvSpPr txBox="1"/>
            <p:nvPr/>
          </p:nvSpPr>
          <p:spPr>
            <a:xfrm>
              <a:off x="7393758" y="4060735"/>
              <a:ext cx="886781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[3×3×192]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4D0B6A8D-26D8-4168-BE65-632C31211D85}"/>
                </a:ext>
              </a:extLst>
            </p:cNvPr>
            <p:cNvCxnSpPr>
              <a:cxnSpLocks/>
            </p:cNvCxnSpPr>
            <p:nvPr/>
          </p:nvCxnSpPr>
          <p:spPr>
            <a:xfrm>
              <a:off x="7431163" y="4037100"/>
              <a:ext cx="725544" cy="39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516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6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Dense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1043542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2017] Densely Connected Convolutional Networks (Gao Huang, Cornell University)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여러 개의 </a:t>
            </a:r>
            <a:r>
              <a:rPr lang="en-US" altLang="ko-KR" b="1" dirty="0"/>
              <a:t>Convolution layer</a:t>
            </a:r>
            <a:r>
              <a:rPr lang="ko-KR" altLang="en-US" b="1" dirty="0"/>
              <a:t>를 가지는 </a:t>
            </a:r>
            <a:r>
              <a:rPr lang="en-US" altLang="ko-KR" b="1" dirty="0"/>
              <a:t>Dense Block</a:t>
            </a:r>
            <a:r>
              <a:rPr lang="ko-KR" altLang="en-US" b="1" dirty="0"/>
              <a:t>을 정의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Dense Block </a:t>
            </a:r>
            <a:r>
              <a:rPr lang="ko-KR" altLang="en-US" b="1" dirty="0"/>
              <a:t>들로 구성되는 </a:t>
            </a:r>
            <a:r>
              <a:rPr lang="en-US" altLang="ko-KR" b="1" dirty="0" err="1"/>
              <a:t>DenseNet</a:t>
            </a:r>
            <a:r>
              <a:rPr lang="ko-KR" altLang="en-US" b="1" dirty="0"/>
              <a:t>을 제안</a:t>
            </a:r>
            <a:endParaRPr lang="en-US" altLang="ko-KR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E3E640D-E7F1-443D-AED9-337F7CB5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20" y="3027681"/>
            <a:ext cx="10615360" cy="16159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5000B0D-3ABB-43DF-ADDA-83CCE4577C68}"/>
              </a:ext>
            </a:extLst>
          </p:cNvPr>
          <p:cNvSpPr txBox="1"/>
          <p:nvPr/>
        </p:nvSpPr>
        <p:spPr>
          <a:xfrm>
            <a:off x="4421502" y="4849563"/>
            <a:ext cx="334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DenseNet</a:t>
            </a:r>
            <a:r>
              <a:rPr lang="ko-KR" altLang="en-US" b="1" dirty="0"/>
              <a:t> 네트워크 구조 예시</a:t>
            </a:r>
          </a:p>
        </p:txBody>
      </p:sp>
    </p:spTree>
    <p:extLst>
      <p:ext uri="{BB962C8B-B14F-4D97-AF65-F5344CB8AC3E}">
        <p14:creationId xmlns:p14="http://schemas.microsoft.com/office/powerpoint/2010/main" val="4228296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604B6-85DE-0BBE-CBCD-226ED989EEA3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Dense Connection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84C3F-1D41-86CA-CC16-36045A08F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75" y="1179369"/>
            <a:ext cx="6794849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8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6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Dense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1043542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2017] Densely Connected Convolutional Networks (Gao Huang, Cornell University)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ResNet</a:t>
            </a:r>
            <a:r>
              <a:rPr lang="ko-KR" altLang="en-US" b="1" dirty="0"/>
              <a:t>보다 깊은 구조에 대해 학습을 진행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427B18-F906-4076-A967-A15B3362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15" y="2185846"/>
            <a:ext cx="9024770" cy="44365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BFD197F-339E-4AB6-800F-DA2358D6ECAF}"/>
              </a:ext>
            </a:extLst>
          </p:cNvPr>
          <p:cNvSpPr/>
          <p:nvPr/>
        </p:nvSpPr>
        <p:spPr>
          <a:xfrm>
            <a:off x="3850640" y="2347975"/>
            <a:ext cx="6583680" cy="35026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D4A19-E58E-4328-9D39-ED2BAD0DDE4F}"/>
              </a:ext>
            </a:extLst>
          </p:cNvPr>
          <p:cNvSpPr txBox="1"/>
          <p:nvPr/>
        </p:nvSpPr>
        <p:spPr>
          <a:xfrm>
            <a:off x="5222498" y="1936913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5</a:t>
            </a:r>
            <a:r>
              <a:rPr lang="ko-KR" altLang="en-US" b="1" dirty="0">
                <a:solidFill>
                  <a:srgbClr val="0000FF"/>
                </a:solidFill>
              </a:rPr>
              <a:t>개의 모델에 대해 실험 결과를 제시</a:t>
            </a:r>
          </a:p>
        </p:txBody>
      </p:sp>
    </p:spTree>
    <p:extLst>
      <p:ext uri="{BB962C8B-B14F-4D97-AF65-F5344CB8AC3E}">
        <p14:creationId xmlns:p14="http://schemas.microsoft.com/office/powerpoint/2010/main" val="962479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449353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(</a:t>
            </a:r>
            <a:r>
              <a:rPr lang="en-US" altLang="ko-KR" b="1" dirty="0" err="1"/>
              <a:t>ResNet</a:t>
            </a:r>
            <a:r>
              <a:rPr lang="en-US" altLang="ko-KR" b="1" dirty="0"/>
              <a:t>, 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(</a:t>
            </a:r>
            <a:r>
              <a:rPr lang="en-US" altLang="ko-KR" b="1" dirty="0" err="1"/>
              <a:t>DenseNet</a:t>
            </a:r>
            <a:r>
              <a:rPr lang="en-US" altLang="ko-KR" b="1" dirty="0"/>
              <a:t>, 2017)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00FF"/>
                </a:solidFill>
              </a:rPr>
              <a:t>Channel attention (</a:t>
            </a:r>
            <a:r>
              <a:rPr lang="en-US" altLang="ko-KR" b="1" dirty="0" err="1">
                <a:solidFill>
                  <a:srgbClr val="0000FF"/>
                </a:solidFill>
              </a:rPr>
              <a:t>SENet</a:t>
            </a:r>
            <a:r>
              <a:rPr lang="en-US" altLang="ko-KR" b="1" dirty="0">
                <a:solidFill>
                  <a:srgbClr val="0000FF"/>
                </a:solidFill>
              </a:rPr>
              <a:t>, 2018)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Bottleneck Layer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구성요소 적용 예시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201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4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Channel attention</a:t>
            </a:r>
            <a:endParaRPr lang="ko-KR" altLang="en-US" sz="3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587013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2018] Squeeze-and-Excitation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r>
              <a:rPr lang="ko-KR" altLang="en-US" b="1" dirty="0"/>
              <a:t>의 각 채널에 대해 중요도를 부여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879C9-A4FE-4BFD-B795-48F6B9CF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50" y="2659365"/>
            <a:ext cx="8254699" cy="2213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AC39D2-4446-4906-B0D6-7B38DB25BF96}"/>
              </a:ext>
            </a:extLst>
          </p:cNvPr>
          <p:cNvSpPr txBox="1"/>
          <p:nvPr/>
        </p:nvSpPr>
        <p:spPr>
          <a:xfrm>
            <a:off x="1968650" y="4877054"/>
            <a:ext cx="253832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00FF"/>
                </a:solidFill>
              </a:rPr>
              <a:t>일반적인 </a:t>
            </a:r>
            <a:r>
              <a:rPr lang="en-US" altLang="ko-KR" b="1" dirty="0">
                <a:solidFill>
                  <a:srgbClr val="0000FF"/>
                </a:solidFill>
              </a:rPr>
              <a:t>feature map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010C9-87FB-4D5A-8D46-53664A5E05A2}"/>
              </a:ext>
            </a:extLst>
          </p:cNvPr>
          <p:cNvSpPr txBox="1"/>
          <p:nvPr/>
        </p:nvSpPr>
        <p:spPr>
          <a:xfrm>
            <a:off x="6786138" y="4877054"/>
            <a:ext cx="377455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</a:rPr>
              <a:t>Attention</a:t>
            </a:r>
            <a:r>
              <a:rPr lang="ko-KR" altLang="en-US" b="1" dirty="0">
                <a:solidFill>
                  <a:srgbClr val="0000FF"/>
                </a:solidFill>
              </a:rPr>
              <a:t>을 통해 중요도가 부여된</a:t>
            </a:r>
            <a:endParaRPr lang="en-US" altLang="ko-KR" b="1" dirty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</a:rPr>
              <a:t>feature map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5" name="잉크 214">
                <a:extLst>
                  <a:ext uri="{FF2B5EF4-FFF2-40B4-BE49-F238E27FC236}">
                    <a16:creationId xmlns:a16="http://schemas.microsoft.com/office/drawing/2014/main" id="{31920585-DBFE-4C8E-8982-98F90B536FC4}"/>
                  </a:ext>
                </a:extLst>
              </p14:cNvPr>
              <p14:cNvContentPartPr/>
              <p14:nvPr/>
            </p14:nvContentPartPr>
            <p14:xfrm>
              <a:off x="7255580" y="3101478"/>
              <a:ext cx="360" cy="360"/>
            </p14:xfrm>
          </p:contentPart>
        </mc:Choice>
        <mc:Fallback xmlns="">
          <p:pic>
            <p:nvPicPr>
              <p:cNvPr id="215" name="잉크 214">
                <a:extLst>
                  <a:ext uri="{FF2B5EF4-FFF2-40B4-BE49-F238E27FC236}">
                    <a16:creationId xmlns:a16="http://schemas.microsoft.com/office/drawing/2014/main" id="{31920585-DBFE-4C8E-8982-98F90B536FC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237580" y="306583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16" name="잉크 215">
                <a:extLst>
                  <a:ext uri="{FF2B5EF4-FFF2-40B4-BE49-F238E27FC236}">
                    <a16:creationId xmlns:a16="http://schemas.microsoft.com/office/drawing/2014/main" id="{9B8D115E-3302-474C-BF77-EB187533304D}"/>
                  </a:ext>
                </a:extLst>
              </p14:cNvPr>
              <p14:cNvContentPartPr/>
              <p14:nvPr/>
            </p14:nvContentPartPr>
            <p14:xfrm>
              <a:off x="7039220" y="3062238"/>
              <a:ext cx="360" cy="360"/>
            </p14:xfrm>
          </p:contentPart>
        </mc:Choice>
        <mc:Fallback xmlns="">
          <p:pic>
            <p:nvPicPr>
              <p:cNvPr id="216" name="잉크 215">
                <a:extLst>
                  <a:ext uri="{FF2B5EF4-FFF2-40B4-BE49-F238E27FC236}">
                    <a16:creationId xmlns:a16="http://schemas.microsoft.com/office/drawing/2014/main" id="{9B8D115E-3302-474C-BF77-EB187533304D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021220" y="302659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21" name="잉크 220">
                <a:extLst>
                  <a:ext uri="{FF2B5EF4-FFF2-40B4-BE49-F238E27FC236}">
                    <a16:creationId xmlns:a16="http://schemas.microsoft.com/office/drawing/2014/main" id="{13CE9081-9E9D-409D-9B08-849810E22980}"/>
                  </a:ext>
                </a:extLst>
              </p14:cNvPr>
              <p14:cNvContentPartPr/>
              <p14:nvPr/>
            </p14:nvContentPartPr>
            <p14:xfrm>
              <a:off x="8991860" y="3717438"/>
              <a:ext cx="360" cy="360"/>
            </p14:xfrm>
          </p:contentPart>
        </mc:Choice>
        <mc:Fallback xmlns="">
          <p:pic>
            <p:nvPicPr>
              <p:cNvPr id="221" name="잉크 220">
                <a:extLst>
                  <a:ext uri="{FF2B5EF4-FFF2-40B4-BE49-F238E27FC236}">
                    <a16:creationId xmlns:a16="http://schemas.microsoft.com/office/drawing/2014/main" id="{13CE9081-9E9D-409D-9B08-849810E2298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973860" y="3681438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8645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4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Channel attention</a:t>
            </a:r>
            <a:endParaRPr lang="ko-KR" altLang="en-US" sz="3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673652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2018] Squeeze-and-Excitation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일반적으로 </a:t>
            </a:r>
            <a:r>
              <a:rPr lang="en-US" altLang="ko-KR" b="1" dirty="0"/>
              <a:t>GAP</a:t>
            </a:r>
            <a:r>
              <a:rPr lang="ko-KR" altLang="en-US" b="1" dirty="0"/>
              <a:t>를 통해 작아진 </a:t>
            </a:r>
            <a:r>
              <a:rPr lang="en-US" altLang="ko-KR" b="1" dirty="0"/>
              <a:t>feature map</a:t>
            </a:r>
            <a:r>
              <a:rPr lang="ko-KR" altLang="en-US" b="1" dirty="0"/>
              <a:t>에 대해</a:t>
            </a:r>
            <a:br>
              <a:rPr lang="en-US" altLang="ko-KR" b="1" dirty="0"/>
            </a:br>
            <a:r>
              <a:rPr lang="en-US" altLang="ko-KR" b="1" dirty="0"/>
              <a:t>Fully connected layer </a:t>
            </a:r>
            <a:r>
              <a:rPr lang="ko-KR" altLang="en-US" b="1" dirty="0"/>
              <a:t>또는 </a:t>
            </a:r>
            <a:r>
              <a:rPr lang="en-US" altLang="ko-KR" b="1" dirty="0"/>
              <a:t>1x1 convolution</a:t>
            </a:r>
            <a:r>
              <a:rPr lang="ko-KR" altLang="en-US" b="1" dirty="0"/>
              <a:t>이 사용됨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879C9-A4FE-4BFD-B795-48F6B9CF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50" y="3271186"/>
            <a:ext cx="8254699" cy="221304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C4EFB2-7F11-4D4D-B9BE-F90CD966A0B8}"/>
              </a:ext>
            </a:extLst>
          </p:cNvPr>
          <p:cNvSpPr/>
          <p:nvPr/>
        </p:nvSpPr>
        <p:spPr>
          <a:xfrm>
            <a:off x="4089400" y="3137411"/>
            <a:ext cx="3484880" cy="1240295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4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1901784" y="3161552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44" name="object 16">
            <a:extLst>
              <a:ext uri="{FF2B5EF4-FFF2-40B4-BE49-F238E27FC236}">
                <a16:creationId xmlns:a16="http://schemas.microsoft.com/office/drawing/2014/main" id="{46C89E5C-37AB-4294-8F6D-09BDBDE11D2B}"/>
              </a:ext>
            </a:extLst>
          </p:cNvPr>
          <p:cNvSpPr txBox="1"/>
          <p:nvPr/>
        </p:nvSpPr>
        <p:spPr>
          <a:xfrm>
            <a:off x="2873950" y="1706190"/>
            <a:ext cx="3372485" cy="7490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5" name="object 17">
            <a:extLst>
              <a:ext uri="{FF2B5EF4-FFF2-40B4-BE49-F238E27FC236}">
                <a16:creationId xmlns:a16="http://schemas.microsoft.com/office/drawing/2014/main" id="{169881F7-D016-4CCE-AB3D-0B5CAC78AC26}"/>
              </a:ext>
            </a:extLst>
          </p:cNvPr>
          <p:cNvGrpSpPr/>
          <p:nvPr/>
        </p:nvGrpSpPr>
        <p:grpSpPr>
          <a:xfrm>
            <a:off x="2328680" y="2013043"/>
            <a:ext cx="1753832" cy="1352450"/>
            <a:chOff x="1776605" y="641283"/>
            <a:chExt cx="1753832" cy="1352450"/>
          </a:xfrm>
        </p:grpSpPr>
        <p:sp>
          <p:nvSpPr>
            <p:cNvPr id="46" name="object 18">
              <a:extLst>
                <a:ext uri="{FF2B5EF4-FFF2-40B4-BE49-F238E27FC236}">
                  <a16:creationId xmlns:a16="http://schemas.microsoft.com/office/drawing/2014/main" id="{71C16559-9033-4C33-9948-3CC31A92FB44}"/>
                </a:ext>
              </a:extLst>
            </p:cNvPr>
            <p:cNvSpPr/>
            <p:nvPr/>
          </p:nvSpPr>
          <p:spPr>
            <a:xfrm>
              <a:off x="2266894" y="641283"/>
              <a:ext cx="1263543" cy="682602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5" y="0"/>
                  </a:moveTo>
                  <a:lnTo>
                    <a:pt x="0" y="219929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9">
              <a:extLst>
                <a:ext uri="{FF2B5EF4-FFF2-40B4-BE49-F238E27FC236}">
                  <a16:creationId xmlns:a16="http://schemas.microsoft.com/office/drawing/2014/main" id="{262BF1FF-8175-4B58-B10A-008AA1DFF25D}"/>
                </a:ext>
              </a:extLst>
            </p:cNvPr>
            <p:cNvSpPr/>
            <p:nvPr/>
          </p:nvSpPr>
          <p:spPr>
            <a:xfrm>
              <a:off x="2221174" y="130444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9"/>
                  </a:moveTo>
                  <a:lnTo>
                    <a:pt x="0" y="25269"/>
                  </a:lnTo>
                  <a:lnTo>
                    <a:pt x="38434" y="0"/>
                  </a:lnTo>
                  <a:lnTo>
                    <a:pt x="45687" y="306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A3390CCE-401F-4C97-AA6C-2C722B365EBA}"/>
                </a:ext>
              </a:extLst>
            </p:cNvPr>
            <p:cNvSpPr/>
            <p:nvPr/>
          </p:nvSpPr>
          <p:spPr>
            <a:xfrm>
              <a:off x="2224553" y="130629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4" y="0"/>
                  </a:moveTo>
                  <a:lnTo>
                    <a:pt x="0" y="25269"/>
                  </a:lnTo>
                  <a:lnTo>
                    <a:pt x="45687" y="30619"/>
                  </a:lnTo>
                  <a:lnTo>
                    <a:pt x="3843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1">
              <a:extLst>
                <a:ext uri="{FF2B5EF4-FFF2-40B4-BE49-F238E27FC236}">
                  <a16:creationId xmlns:a16="http://schemas.microsoft.com/office/drawing/2014/main" id="{BA4DBEF5-0EA5-4539-96DA-B6402AC60D61}"/>
                </a:ext>
              </a:extLst>
            </p:cNvPr>
            <p:cNvSpPr/>
            <p:nvPr/>
          </p:nvSpPr>
          <p:spPr>
            <a:xfrm>
              <a:off x="1815567" y="1103731"/>
              <a:ext cx="1714870" cy="876674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2" y="0"/>
                  </a:moveTo>
                  <a:lnTo>
                    <a:pt x="0" y="523188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FFFAE582-01EF-4199-AE4B-042865EA7270}"/>
                </a:ext>
              </a:extLst>
            </p:cNvPr>
            <p:cNvSpPr/>
            <p:nvPr/>
          </p:nvSpPr>
          <p:spPr>
            <a:xfrm>
              <a:off x="1781086" y="196325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7" y="0"/>
                  </a:lnTo>
                  <a:lnTo>
                    <a:pt x="45989" y="29324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92C95FCA-9D47-41A7-A7F7-FF3F6C500E63}"/>
                </a:ext>
              </a:extLst>
            </p:cNvPr>
            <p:cNvSpPr/>
            <p:nvPr/>
          </p:nvSpPr>
          <p:spPr>
            <a:xfrm>
              <a:off x="1776605" y="195984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7" y="0"/>
                  </a:moveTo>
                  <a:lnTo>
                    <a:pt x="0" y="30327"/>
                  </a:lnTo>
                  <a:lnTo>
                    <a:pt x="45989" y="29324"/>
                  </a:lnTo>
                  <a:lnTo>
                    <a:pt x="34587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29">
            <a:extLst>
              <a:ext uri="{FF2B5EF4-FFF2-40B4-BE49-F238E27FC236}">
                <a16:creationId xmlns:a16="http://schemas.microsoft.com/office/drawing/2014/main" id="{9CC75394-E465-4FA8-9D95-F59FE06343A4}"/>
              </a:ext>
            </a:extLst>
          </p:cNvPr>
          <p:cNvSpPr/>
          <p:nvPr/>
        </p:nvSpPr>
        <p:spPr>
          <a:xfrm>
            <a:off x="5746893" y="2169861"/>
            <a:ext cx="282300" cy="23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A4190853-6DE8-4283-88F2-01E0E1706C00}"/>
              </a:ext>
            </a:extLst>
          </p:cNvPr>
          <p:cNvSpPr txBox="1"/>
          <p:nvPr/>
        </p:nvSpPr>
        <p:spPr>
          <a:xfrm>
            <a:off x="2705880" y="384784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5CCF6D-128F-4209-BD60-1D21BB57FB0C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pic>
        <p:nvPicPr>
          <p:cNvPr id="55" name="그림 54" descr="개체, 시계이(가) 표시된 사진&#10;&#10;자동 생성된 설명">
            <a:extLst>
              <a:ext uri="{FF2B5EF4-FFF2-40B4-BE49-F238E27FC236}">
                <a16:creationId xmlns:a16="http://schemas.microsoft.com/office/drawing/2014/main" id="{2BC09F88-706A-491C-B478-3570290E4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13" y="1353270"/>
            <a:ext cx="4622888" cy="48661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D333808-7735-473E-8876-0A4D7A1BBB81}"/>
              </a:ext>
            </a:extLst>
          </p:cNvPr>
          <p:cNvSpPr txBox="1"/>
          <p:nvPr/>
        </p:nvSpPr>
        <p:spPr>
          <a:xfrm>
            <a:off x="3885337" y="3429000"/>
            <a:ext cx="1098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29507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4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Channel attention</a:t>
            </a:r>
            <a:endParaRPr lang="ko-KR" altLang="en-US" sz="3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83830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2018] Squeeze-and-Excitation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기존에 제안된 모델들에 대해 </a:t>
            </a:r>
            <a:r>
              <a:rPr lang="en-US" altLang="ko-KR" b="1" dirty="0"/>
              <a:t>Channel attention</a:t>
            </a:r>
            <a:r>
              <a:rPr lang="ko-KR" altLang="en-US" b="1" dirty="0"/>
              <a:t>을 적용하여 결과 제시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30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8A57-31E7-4FC4-81B8-161D684E5255}"/>
              </a:ext>
            </a:extLst>
          </p:cNvPr>
          <p:cNvGrpSpPr/>
          <p:nvPr/>
        </p:nvGrpSpPr>
        <p:grpSpPr>
          <a:xfrm>
            <a:off x="690758" y="2159609"/>
            <a:ext cx="10810484" cy="2819430"/>
            <a:chOff x="2766155" y="3277964"/>
            <a:chExt cx="7216045" cy="18819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F4A516-CAAD-4231-A058-4A3025A0F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8777"/>
            <a:stretch/>
          </p:blipFill>
          <p:spPr>
            <a:xfrm>
              <a:off x="2766155" y="3277964"/>
              <a:ext cx="1876965" cy="18819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B02309-8D2F-4A5B-8064-F8C6F05E8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547" r="83"/>
            <a:stretch/>
          </p:blipFill>
          <p:spPr>
            <a:xfrm>
              <a:off x="4643120" y="3277964"/>
              <a:ext cx="5339080" cy="1881982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F88A80-6807-4ADD-8348-5CCA791A35E2}"/>
              </a:ext>
            </a:extLst>
          </p:cNvPr>
          <p:cNvSpPr/>
          <p:nvPr/>
        </p:nvSpPr>
        <p:spPr>
          <a:xfrm>
            <a:off x="3502672" y="2477011"/>
            <a:ext cx="2379968" cy="2502028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2A3F8-8C3F-4020-8B9B-86EDD5F19E01}"/>
              </a:ext>
            </a:extLst>
          </p:cNvPr>
          <p:cNvSpPr/>
          <p:nvPr/>
        </p:nvSpPr>
        <p:spPr>
          <a:xfrm>
            <a:off x="7246632" y="2477011"/>
            <a:ext cx="2827008" cy="2502028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6D9553C-81AC-4BD2-9179-FCEBEAE5DCE8}"/>
              </a:ext>
            </a:extLst>
          </p:cNvPr>
          <p:cNvCxnSpPr>
            <a:stCxn id="11" idx="2"/>
            <a:endCxn id="12" idx="2"/>
          </p:cNvCxnSpPr>
          <p:nvPr/>
        </p:nvCxnSpPr>
        <p:spPr>
          <a:xfrm rot="16200000" flipH="1">
            <a:off x="6676396" y="2995299"/>
            <a:ext cx="12700" cy="3967480"/>
          </a:xfrm>
          <a:prstGeom prst="bentConnector3">
            <a:avLst>
              <a:gd name="adj1" fmla="val 3160000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2B1EF8-CE31-47F9-86F2-F513065BE403}"/>
              </a:ext>
            </a:extLst>
          </p:cNvPr>
          <p:cNvSpPr txBox="1"/>
          <p:nvPr/>
        </p:nvSpPr>
        <p:spPr>
          <a:xfrm>
            <a:off x="4650065" y="5479853"/>
            <a:ext cx="401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Channel attention</a:t>
            </a:r>
            <a:r>
              <a:rPr lang="ko-KR" altLang="en-US" b="1" dirty="0">
                <a:solidFill>
                  <a:srgbClr val="0000FF"/>
                </a:solidFill>
              </a:rPr>
              <a:t>을 통한 성능 향상</a:t>
            </a:r>
          </a:p>
        </p:txBody>
      </p:sp>
    </p:spTree>
    <p:extLst>
      <p:ext uri="{BB962C8B-B14F-4D97-AF65-F5344CB8AC3E}">
        <p14:creationId xmlns:p14="http://schemas.microsoft.com/office/powerpoint/2010/main" val="1611571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4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Channel attention</a:t>
            </a:r>
            <a:endParaRPr lang="ko-KR" altLang="en-US" sz="3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83830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2018] Squeeze-and-Excitation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기존에 제안된 모델들에 대해 </a:t>
            </a:r>
            <a:r>
              <a:rPr lang="en-US" altLang="ko-KR" b="1" dirty="0"/>
              <a:t>Channel attention</a:t>
            </a:r>
            <a:r>
              <a:rPr lang="ko-KR" altLang="en-US" b="1" dirty="0"/>
              <a:t>을 적용하여 결과 제시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31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8A57-31E7-4FC4-81B8-161D684E5255}"/>
              </a:ext>
            </a:extLst>
          </p:cNvPr>
          <p:cNvGrpSpPr/>
          <p:nvPr/>
        </p:nvGrpSpPr>
        <p:grpSpPr>
          <a:xfrm>
            <a:off x="690758" y="2159609"/>
            <a:ext cx="10810484" cy="2819430"/>
            <a:chOff x="2766155" y="3277964"/>
            <a:chExt cx="7216045" cy="18819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F4A516-CAAD-4231-A058-4A3025A0F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8777"/>
            <a:stretch/>
          </p:blipFill>
          <p:spPr>
            <a:xfrm>
              <a:off x="2766155" y="3277964"/>
              <a:ext cx="1876965" cy="18819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B02309-8D2F-4A5B-8064-F8C6F05E8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547" r="83"/>
            <a:stretch/>
          </p:blipFill>
          <p:spPr>
            <a:xfrm>
              <a:off x="4643120" y="3277964"/>
              <a:ext cx="5339080" cy="1881982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F88A80-6807-4ADD-8348-5CCA791A35E2}"/>
              </a:ext>
            </a:extLst>
          </p:cNvPr>
          <p:cNvSpPr/>
          <p:nvPr/>
        </p:nvSpPr>
        <p:spPr>
          <a:xfrm>
            <a:off x="6014720" y="2477011"/>
            <a:ext cx="1026160" cy="250202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2A3F8-8C3F-4020-8B9B-86EDD5F19E01}"/>
              </a:ext>
            </a:extLst>
          </p:cNvPr>
          <p:cNvSpPr/>
          <p:nvPr/>
        </p:nvSpPr>
        <p:spPr>
          <a:xfrm>
            <a:off x="10220960" y="2477011"/>
            <a:ext cx="1216648" cy="250202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6D9553C-81AC-4BD2-9179-FCEBEAE5DCE8}"/>
              </a:ext>
            </a:extLst>
          </p:cNvPr>
          <p:cNvCxnSpPr>
            <a:cxnSpLocks/>
            <a:stCxn id="11" idx="2"/>
            <a:endCxn id="12" idx="2"/>
          </p:cNvCxnSpPr>
          <p:nvPr/>
        </p:nvCxnSpPr>
        <p:spPr>
          <a:xfrm rot="16200000" flipH="1">
            <a:off x="8678542" y="2828297"/>
            <a:ext cx="12700" cy="4301484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2B1EF8-CE31-47F9-86F2-F513065BE403}"/>
              </a:ext>
            </a:extLst>
          </p:cNvPr>
          <p:cNvSpPr txBox="1"/>
          <p:nvPr/>
        </p:nvSpPr>
        <p:spPr>
          <a:xfrm>
            <a:off x="7161443" y="5479853"/>
            <a:ext cx="319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</a:rPr>
              <a:t>복잡도는 거의 증가되지 않음</a:t>
            </a:r>
          </a:p>
        </p:txBody>
      </p:sp>
    </p:spTree>
    <p:extLst>
      <p:ext uri="{BB962C8B-B14F-4D97-AF65-F5344CB8AC3E}">
        <p14:creationId xmlns:p14="http://schemas.microsoft.com/office/powerpoint/2010/main" val="3503158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449353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(</a:t>
            </a:r>
            <a:r>
              <a:rPr lang="en-US" altLang="ko-KR" b="1" dirty="0" err="1"/>
              <a:t>ResNet</a:t>
            </a:r>
            <a:r>
              <a:rPr lang="en-US" altLang="ko-KR" b="1" dirty="0"/>
              <a:t>, 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(</a:t>
            </a:r>
            <a:r>
              <a:rPr lang="en-US" altLang="ko-KR" b="1" dirty="0" err="1"/>
              <a:t>DenseNet</a:t>
            </a:r>
            <a:r>
              <a:rPr lang="en-US" altLang="ko-KR" b="1" dirty="0"/>
              <a:t>, 2017)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</a:t>
            </a:r>
            <a:r>
              <a:rPr lang="en-US" altLang="ko-KR" b="1" dirty="0" err="1"/>
              <a:t>SENet</a:t>
            </a:r>
            <a:r>
              <a:rPr lang="en-US" altLang="ko-KR" b="1" dirty="0"/>
              <a:t>, 2018)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00FF"/>
                </a:solidFill>
              </a:rPr>
              <a:t>Bottleneck Layer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구성요소 적용 예시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553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50E6D-55D9-42FA-AFFA-CC6CD806E6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Bottleneck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B29A6-19E7-46EA-8752-0E8CEDFE8ED1}"/>
              </a:ext>
            </a:extLst>
          </p:cNvPr>
          <p:cNvSpPr txBox="1"/>
          <p:nvPr/>
        </p:nvSpPr>
        <p:spPr>
          <a:xfrm>
            <a:off x="116596" y="1252745"/>
            <a:ext cx="6771982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1x1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컨볼루션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사용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 feature map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의 개수를 줄이는 목적으로 사용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B1EF1-EAD3-4D33-AC31-85E7BC5E7782}"/>
              </a:ext>
            </a:extLst>
          </p:cNvPr>
          <p:cNvSpPr txBox="1"/>
          <p:nvPr/>
        </p:nvSpPr>
        <p:spPr>
          <a:xfrm>
            <a:off x="0" y="6521624"/>
            <a:ext cx="2018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Ref)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https://bskyvision.com/539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5BD67CF0-8F07-4A73-A3FC-123CEC5B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6" y="2280171"/>
            <a:ext cx="5193568" cy="380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240FB-EC1C-42CF-AC32-A4CA1D00B4DB}"/>
              </a:ext>
            </a:extLst>
          </p:cNvPr>
          <p:cNvSpPr txBox="1"/>
          <p:nvPr/>
        </p:nvSpPr>
        <p:spPr>
          <a:xfrm>
            <a:off x="6434914" y="2456334"/>
            <a:ext cx="5757086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Memory: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[(5 x 5 x 480) + 1] x 48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+ (14 x 14 x 48)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연산횟수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(14 x 14 x 48) x (5 x 5 x 480) =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약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112.9M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A7DF-7C63-489D-A54E-E662335B23D6}"/>
              </a:ext>
            </a:extLst>
          </p:cNvPr>
          <p:cNvSpPr txBox="1"/>
          <p:nvPr/>
        </p:nvSpPr>
        <p:spPr>
          <a:xfrm>
            <a:off x="6434914" y="4558184"/>
            <a:ext cx="5757086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Memory: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[(1 x 1 x 480) + 1] x 16 + [(5 x 5 x 16) + 1] x 48 +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	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(14 x 14 x 16)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+ (14 x 14 x 48)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EB31B-5353-A533-F48A-07A758D60935}"/>
              </a:ext>
            </a:extLst>
          </p:cNvPr>
          <p:cNvSpPr txBox="1"/>
          <p:nvPr/>
        </p:nvSpPr>
        <p:spPr>
          <a:xfrm>
            <a:off x="6434914" y="5116297"/>
            <a:ext cx="5757086" cy="33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연산횟수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(14 x 14 x 16)*(1 x 1 x 480) + (14 x 14 x 48)*(5 x 5 x 16) =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약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5.3M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948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449353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(</a:t>
            </a:r>
            <a:r>
              <a:rPr lang="en-US" altLang="ko-KR" b="1" dirty="0" err="1"/>
              <a:t>ResNet</a:t>
            </a:r>
            <a:r>
              <a:rPr lang="en-US" altLang="ko-KR" b="1" dirty="0"/>
              <a:t>, 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(</a:t>
            </a:r>
            <a:r>
              <a:rPr lang="en-US" altLang="ko-KR" b="1" dirty="0" err="1"/>
              <a:t>DenseNet</a:t>
            </a:r>
            <a:r>
              <a:rPr lang="en-US" altLang="ko-KR" b="1" dirty="0"/>
              <a:t>, 2017)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</a:t>
            </a:r>
            <a:r>
              <a:rPr lang="en-US" altLang="ko-KR" b="1" dirty="0" err="1"/>
              <a:t>SENet</a:t>
            </a:r>
            <a:r>
              <a:rPr lang="en-US" altLang="ko-KR" b="1" dirty="0"/>
              <a:t>, 2018)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Bottleneck Layer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00FF"/>
                </a:solidFill>
              </a:rPr>
              <a:t>구성요소 적용 예시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389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</a:t>
            </a:r>
            <a:r>
              <a:rPr lang="ko-KR" altLang="en-US" sz="3200" dirty="0"/>
              <a:t>구성요소 적용 예시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1105674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2016] Accurate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r>
              <a:rPr lang="ko-KR" altLang="en-US" b="1" dirty="0"/>
              <a:t> </a:t>
            </a:r>
            <a:r>
              <a:rPr lang="en-US" altLang="ko-KR" b="1" dirty="0"/>
              <a:t>Super-Resolution Using Very Deep Convolutional Networks (VDSR)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3x3 Convolution 20</a:t>
            </a:r>
            <a:r>
              <a:rPr lang="ko-KR" altLang="en-US" b="1" dirty="0"/>
              <a:t>개 사용</a:t>
            </a:r>
            <a:r>
              <a:rPr lang="en-US" altLang="ko-KR" b="1" dirty="0"/>
              <a:t>, SR </a:t>
            </a:r>
            <a:r>
              <a:rPr lang="ko-KR" altLang="en-US" b="1" dirty="0"/>
              <a:t>분야에 대해 최초로 </a:t>
            </a:r>
            <a:r>
              <a:rPr lang="en-US" altLang="ko-KR" b="1" dirty="0"/>
              <a:t>Residual Learning </a:t>
            </a:r>
            <a:r>
              <a:rPr lang="ko-KR" altLang="en-US" b="1" dirty="0"/>
              <a:t>적용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210761-1EBA-42CF-8439-0F2864A623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65" y="2491672"/>
            <a:ext cx="7460470" cy="3410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27AB0-58A6-4667-ABE0-80FE6F5E8210}"/>
              </a:ext>
            </a:extLst>
          </p:cNvPr>
          <p:cNvSpPr txBox="1"/>
          <p:nvPr/>
        </p:nvSpPr>
        <p:spPr>
          <a:xfrm>
            <a:off x="4914760" y="5883577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VDSR </a:t>
            </a:r>
            <a:r>
              <a:rPr lang="ko-KR" altLang="en-US" b="1" dirty="0"/>
              <a:t>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D9ECA-9B43-4656-9DA0-D7BE5E9E831A}"/>
              </a:ext>
            </a:extLst>
          </p:cNvPr>
          <p:cNvSpPr txBox="1"/>
          <p:nvPr/>
        </p:nvSpPr>
        <p:spPr>
          <a:xfrm>
            <a:off x="2658439" y="5741604"/>
            <a:ext cx="1821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</a:rPr>
              <a:t>Input</a:t>
            </a:r>
            <a:r>
              <a:rPr lang="ko-KR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</a:rPr>
              <a:t>conv. layer</a:t>
            </a:r>
          </a:p>
          <a:p>
            <a:pPr algn="ctr"/>
            <a:r>
              <a:rPr lang="en-US" altLang="ko-KR" sz="1600" b="1" dirty="0">
                <a:solidFill>
                  <a:srgbClr val="0000FF"/>
                </a:solidFill>
              </a:rPr>
              <a:t>[3x3x1]x64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B1DF4-AA56-44A6-9E03-F73259A4CE68}"/>
              </a:ext>
            </a:extLst>
          </p:cNvPr>
          <p:cNvSpPr txBox="1"/>
          <p:nvPr/>
        </p:nvSpPr>
        <p:spPr>
          <a:xfrm>
            <a:off x="6653152" y="5741604"/>
            <a:ext cx="199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</a:rPr>
              <a:t>Output</a:t>
            </a:r>
            <a:r>
              <a:rPr lang="ko-KR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</a:rPr>
              <a:t>conv. layer</a:t>
            </a:r>
          </a:p>
          <a:p>
            <a:pPr algn="ctr"/>
            <a:r>
              <a:rPr lang="en-US" altLang="ko-KR" sz="1600" b="1" dirty="0">
                <a:solidFill>
                  <a:srgbClr val="0000FF"/>
                </a:solidFill>
              </a:rPr>
              <a:t>[3x3x64]x1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CD2B74-DC98-41A7-9674-E7E82B00C1EA}"/>
              </a:ext>
            </a:extLst>
          </p:cNvPr>
          <p:cNvSpPr txBox="1"/>
          <p:nvPr/>
        </p:nvSpPr>
        <p:spPr>
          <a:xfrm>
            <a:off x="4320627" y="4986062"/>
            <a:ext cx="1775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</a:rPr>
              <a:t>Conv.</a:t>
            </a:r>
            <a:r>
              <a:rPr lang="ko-KR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</a:rPr>
              <a:t>layer 18</a:t>
            </a:r>
            <a:r>
              <a:rPr lang="ko-KR" altLang="en-US" sz="1600" b="1" dirty="0">
                <a:solidFill>
                  <a:srgbClr val="0000FF"/>
                </a:solidFill>
              </a:rPr>
              <a:t>개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algn="ctr"/>
            <a:r>
              <a:rPr lang="en-US" altLang="ko-KR" sz="1600" b="1" dirty="0">
                <a:solidFill>
                  <a:srgbClr val="0000FF"/>
                </a:solidFill>
              </a:rPr>
              <a:t>[3x3x64]x64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0B376-0593-44E8-8A68-02E8948B25D2}"/>
              </a:ext>
            </a:extLst>
          </p:cNvPr>
          <p:cNvSpPr txBox="1"/>
          <p:nvPr/>
        </p:nvSpPr>
        <p:spPr>
          <a:xfrm>
            <a:off x="472405" y="4612059"/>
            <a:ext cx="1753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Interpolation</a:t>
            </a:r>
            <a:r>
              <a:rPr lang="ko-KR" altLang="en-US" dirty="0">
                <a:solidFill>
                  <a:srgbClr val="0000FF"/>
                </a:solidFill>
              </a:rPr>
              <a:t>된</a:t>
            </a:r>
            <a:endParaRPr lang="en-US" altLang="ko-KR" dirty="0">
              <a:solidFill>
                <a:srgbClr val="0000FF"/>
              </a:solidFill>
            </a:endParaRPr>
          </a:p>
          <a:p>
            <a:pPr algn="ctr"/>
            <a:r>
              <a:rPr lang="en-US" altLang="ko-KR" dirty="0">
                <a:solidFill>
                  <a:srgbClr val="0000FF"/>
                </a:solidFill>
              </a:rPr>
              <a:t>image </a:t>
            </a:r>
            <a:r>
              <a:rPr lang="ko-KR" altLang="en-US" dirty="0">
                <a:solidFill>
                  <a:srgbClr val="0000FF"/>
                </a:solidFill>
              </a:rPr>
              <a:t>입력</a:t>
            </a:r>
            <a:endParaRPr lang="en-US" altLang="ko-KR" dirty="0">
              <a:solidFill>
                <a:srgbClr val="0000FF"/>
              </a:solidFill>
            </a:endParaRPr>
          </a:p>
          <a:p>
            <a:pPr algn="ctr"/>
            <a:r>
              <a:rPr lang="en-US" altLang="ko-KR" dirty="0">
                <a:solidFill>
                  <a:srgbClr val="0000FF"/>
                </a:solidFill>
              </a:rPr>
              <a:t>(Bi-cubic)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03BCE26-CCEA-4F33-B897-BA00B2294D44}"/>
                  </a:ext>
                </a:extLst>
              </p14:cNvPr>
              <p14:cNvContentPartPr/>
              <p14:nvPr/>
            </p14:nvContentPartPr>
            <p14:xfrm>
              <a:off x="6000620" y="5316918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03BCE26-CCEA-4F33-B897-BA00B2294D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82620" y="5281278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780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</a:t>
            </a:r>
            <a:r>
              <a:rPr lang="ko-KR" altLang="en-US" sz="3200" dirty="0"/>
              <a:t>구성요소 적용 예시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107521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2017] Image</a:t>
            </a:r>
            <a:r>
              <a:rPr lang="ko-KR" altLang="en-US" b="1" dirty="0"/>
              <a:t> </a:t>
            </a:r>
            <a:r>
              <a:rPr lang="en-US" altLang="ko-KR" b="1" dirty="0"/>
              <a:t>Super-Resolution</a:t>
            </a:r>
            <a:r>
              <a:rPr lang="ko-KR" altLang="en-US" b="1" dirty="0"/>
              <a:t> </a:t>
            </a:r>
            <a:r>
              <a:rPr lang="en-US" altLang="ko-KR" b="1" dirty="0"/>
              <a:t>Using</a:t>
            </a:r>
            <a:r>
              <a:rPr lang="ko-KR" altLang="en-US" b="1" dirty="0"/>
              <a:t> </a:t>
            </a:r>
            <a:r>
              <a:rPr lang="en-US" altLang="ko-KR" b="1" dirty="0"/>
              <a:t>Dense</a:t>
            </a:r>
            <a:r>
              <a:rPr lang="ko-KR" altLang="en-US" b="1" dirty="0"/>
              <a:t> </a:t>
            </a:r>
            <a:r>
              <a:rPr lang="en-US" altLang="ko-KR" b="1" dirty="0"/>
              <a:t>Skip</a:t>
            </a:r>
            <a:r>
              <a:rPr lang="ko-KR" altLang="en-US" b="1" dirty="0"/>
              <a:t> </a:t>
            </a:r>
            <a:r>
              <a:rPr lang="en-US" altLang="ko-KR" b="1" dirty="0"/>
              <a:t>Connections (SR-</a:t>
            </a:r>
            <a:r>
              <a:rPr lang="en-US" altLang="ko-KR" b="1" dirty="0" err="1"/>
              <a:t>DenseNet</a:t>
            </a:r>
            <a:r>
              <a:rPr lang="en-US" altLang="ko-KR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Dense connection</a:t>
            </a:r>
            <a:r>
              <a:rPr lang="ko-KR" altLang="en-US" b="1" dirty="0"/>
              <a:t>을 이용해 </a:t>
            </a:r>
            <a:r>
              <a:rPr lang="en-US" altLang="ko-KR" b="1" dirty="0"/>
              <a:t>Dense block 8</a:t>
            </a:r>
            <a:r>
              <a:rPr lang="ko-KR" altLang="en-US" b="1" dirty="0"/>
              <a:t>의 출력 단은 </a:t>
            </a:r>
            <a:r>
              <a:rPr lang="en-US" altLang="ko-KR" b="1" dirty="0"/>
              <a:t>1,000</a:t>
            </a:r>
            <a:r>
              <a:rPr lang="ko-KR" altLang="en-US" b="1" dirty="0"/>
              <a:t>개 이상의 </a:t>
            </a:r>
            <a:r>
              <a:rPr lang="en-US" altLang="ko-KR" b="1" dirty="0"/>
              <a:t>feature map</a:t>
            </a:r>
            <a:r>
              <a:rPr lang="ko-KR" altLang="en-US" b="1" dirty="0"/>
              <a:t>을 사용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BE2420-938E-4230-8E0B-13ACD7F0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3" y="3019734"/>
            <a:ext cx="9949194" cy="23506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2C625E-DD19-4B9A-9648-BC8FA04B11D2}"/>
              </a:ext>
            </a:extLst>
          </p:cNvPr>
          <p:cNvSpPr/>
          <p:nvPr/>
        </p:nvSpPr>
        <p:spPr>
          <a:xfrm>
            <a:off x="1127760" y="3012440"/>
            <a:ext cx="502920" cy="53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18197A7-3676-4DD9-BBF8-67AC4340D95B}"/>
                  </a:ext>
                </a:extLst>
              </p14:cNvPr>
              <p14:cNvContentPartPr/>
              <p14:nvPr/>
            </p14:nvContentPartPr>
            <p14:xfrm>
              <a:off x="5567540" y="1416318"/>
              <a:ext cx="47160" cy="14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18197A7-3676-4DD9-BBF8-67AC4340D9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9540" y="1380678"/>
                <a:ext cx="82800" cy="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218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2357536" y="2720782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53" name="object 7">
            <a:extLst>
              <a:ext uri="{FF2B5EF4-FFF2-40B4-BE49-F238E27FC236}">
                <a16:creationId xmlns:a16="http://schemas.microsoft.com/office/drawing/2014/main" id="{787E73A2-F868-46C8-91C9-4A3DE88653C2}"/>
              </a:ext>
            </a:extLst>
          </p:cNvPr>
          <p:cNvSpPr txBox="1"/>
          <p:nvPr/>
        </p:nvSpPr>
        <p:spPr>
          <a:xfrm>
            <a:off x="2721103" y="355390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5F56D6-52E9-4FDC-8A8E-5B637C86F733}"/>
              </a:ext>
            </a:extLst>
          </p:cNvPr>
          <p:cNvSpPr txBox="1"/>
          <p:nvPr/>
        </p:nvSpPr>
        <p:spPr>
          <a:xfrm>
            <a:off x="4331695" y="2948413"/>
            <a:ext cx="352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One</a:t>
            </a:r>
            <a:r>
              <a:rPr lang="ko-KR" altLang="en-US" sz="2000" dirty="0"/>
              <a:t> </a:t>
            </a:r>
            <a:r>
              <a:rPr lang="en-US" altLang="ko-KR" sz="2000" dirty="0"/>
              <a:t>number</a:t>
            </a:r>
            <a:r>
              <a:rPr lang="ko-KR" altLang="en-US" sz="2000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ReLU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F7C38E-70FD-436D-A353-07BD09A87028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408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1C4FF6-8C7E-4F70-83E9-ACDB03F392E6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24C01A-ACF0-43B4-B821-88836A36DAD5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3F4C7820-9B8F-4585-8999-97DCE1BBD0D4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9FB22A6D-C4AA-41E3-BEB9-B5ACE4477D09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559903-27E1-4171-804D-15F4C857FE56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grpSp>
        <p:nvGrpSpPr>
          <p:cNvPr id="51" name="object 2">
            <a:extLst>
              <a:ext uri="{FF2B5EF4-FFF2-40B4-BE49-F238E27FC236}">
                <a16:creationId xmlns:a16="http://schemas.microsoft.com/office/drawing/2014/main" id="{40F01C8D-F3E7-4094-B73B-7A9CC4CEA3CE}"/>
              </a:ext>
            </a:extLst>
          </p:cNvPr>
          <p:cNvGrpSpPr/>
          <p:nvPr/>
        </p:nvGrpSpPr>
        <p:grpSpPr>
          <a:xfrm>
            <a:off x="2340878" y="2630394"/>
            <a:ext cx="975994" cy="2777490"/>
            <a:chOff x="1212347" y="952723"/>
            <a:chExt cx="975994" cy="2777490"/>
          </a:xfrm>
        </p:grpSpPr>
        <p:sp>
          <p:nvSpPr>
            <p:cNvPr id="81" name="object 3">
              <a:extLst>
                <a:ext uri="{FF2B5EF4-FFF2-40B4-BE49-F238E27FC236}">
                  <a16:creationId xmlns:a16="http://schemas.microsoft.com/office/drawing/2014/main" id="{98C468BF-304F-4C28-BCEC-EE299C5AA394}"/>
                </a:ext>
              </a:extLst>
            </p:cNvPr>
            <p:cNvSpPr/>
            <p:nvPr/>
          </p:nvSpPr>
          <p:spPr>
            <a:xfrm>
              <a:off x="1221872" y="1705474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68"/>
                  </a:moveTo>
                  <a:lnTo>
                    <a:pt x="0" y="2014668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68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4">
              <a:extLst>
                <a:ext uri="{FF2B5EF4-FFF2-40B4-BE49-F238E27FC236}">
                  <a16:creationId xmlns:a16="http://schemas.microsoft.com/office/drawing/2014/main" id="{4B9F265F-1A5E-435A-B407-A0AD20936067}"/>
                </a:ext>
              </a:extLst>
            </p:cNvPr>
            <p:cNvSpPr/>
            <p:nvPr/>
          </p:nvSpPr>
          <p:spPr>
            <a:xfrm>
              <a:off x="1435044" y="962248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4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70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5">
              <a:extLst>
                <a:ext uri="{FF2B5EF4-FFF2-40B4-BE49-F238E27FC236}">
                  <a16:creationId xmlns:a16="http://schemas.microsoft.com/office/drawing/2014/main" id="{FAF8CB1D-470D-4FF2-8EBC-B3D3163357A3}"/>
                </a:ext>
              </a:extLst>
            </p:cNvPr>
            <p:cNvSpPr/>
            <p:nvPr/>
          </p:nvSpPr>
          <p:spPr>
            <a:xfrm>
              <a:off x="1221872" y="962248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6">
              <a:extLst>
                <a:ext uri="{FF2B5EF4-FFF2-40B4-BE49-F238E27FC236}">
                  <a16:creationId xmlns:a16="http://schemas.microsoft.com/office/drawing/2014/main" id="{268AA957-5603-4A76-AEA0-85646FB8FCBA}"/>
                </a:ext>
              </a:extLst>
            </p:cNvPr>
            <p:cNvSpPr/>
            <p:nvPr/>
          </p:nvSpPr>
          <p:spPr>
            <a:xfrm>
              <a:off x="122187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70"/>
                  </a:lnTo>
                  <a:lnTo>
                    <a:pt x="213172" y="2757894"/>
                  </a:lnTo>
                  <a:lnTo>
                    <a:pt x="0" y="2757894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7">
            <a:extLst>
              <a:ext uri="{FF2B5EF4-FFF2-40B4-BE49-F238E27FC236}">
                <a16:creationId xmlns:a16="http://schemas.microsoft.com/office/drawing/2014/main" id="{AC82C43D-508D-4A68-9C96-02040596471B}"/>
              </a:ext>
            </a:extLst>
          </p:cNvPr>
          <p:cNvGrpSpPr/>
          <p:nvPr/>
        </p:nvGrpSpPr>
        <p:grpSpPr>
          <a:xfrm>
            <a:off x="6822344" y="2630394"/>
            <a:ext cx="1125220" cy="2777490"/>
            <a:chOff x="5693813" y="952723"/>
            <a:chExt cx="1125220" cy="2777490"/>
          </a:xfrm>
        </p:grpSpPr>
        <p:sp>
          <p:nvSpPr>
            <p:cNvPr id="87" name="object 8">
              <a:extLst>
                <a:ext uri="{FF2B5EF4-FFF2-40B4-BE49-F238E27FC236}">
                  <a16:creationId xmlns:a16="http://schemas.microsoft.com/office/drawing/2014/main" id="{2280FED8-3C2B-407C-8289-EF83DAB6D830}"/>
                </a:ext>
              </a:extLst>
            </p:cNvPr>
            <p:cNvSpPr/>
            <p:nvPr/>
          </p:nvSpPr>
          <p:spPr>
            <a:xfrm>
              <a:off x="5703338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9">
              <a:extLst>
                <a:ext uri="{FF2B5EF4-FFF2-40B4-BE49-F238E27FC236}">
                  <a16:creationId xmlns:a16="http://schemas.microsoft.com/office/drawing/2014/main" id="{39E02742-E05D-4611-985F-D458707DC43F}"/>
                </a:ext>
              </a:extLst>
            </p:cNvPr>
            <p:cNvSpPr/>
            <p:nvPr/>
          </p:nvSpPr>
          <p:spPr>
            <a:xfrm>
              <a:off x="5795563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0">
              <a:extLst>
                <a:ext uri="{FF2B5EF4-FFF2-40B4-BE49-F238E27FC236}">
                  <a16:creationId xmlns:a16="http://schemas.microsoft.com/office/drawing/2014/main" id="{A20536A8-64A4-4AA5-9604-17BC3E37BAB9}"/>
                </a:ext>
              </a:extLst>
            </p:cNvPr>
            <p:cNvSpPr/>
            <p:nvPr/>
          </p:nvSpPr>
          <p:spPr>
            <a:xfrm>
              <a:off x="5703338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1">
              <a:extLst>
                <a:ext uri="{FF2B5EF4-FFF2-40B4-BE49-F238E27FC236}">
                  <a16:creationId xmlns:a16="http://schemas.microsoft.com/office/drawing/2014/main" id="{5B05CF30-A12A-419F-AADD-70C454CDE090}"/>
                </a:ext>
              </a:extLst>
            </p:cNvPr>
            <p:cNvSpPr/>
            <p:nvPr/>
          </p:nvSpPr>
          <p:spPr>
            <a:xfrm>
              <a:off x="5703338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2">
              <a:extLst>
                <a:ext uri="{FF2B5EF4-FFF2-40B4-BE49-F238E27FC236}">
                  <a16:creationId xmlns:a16="http://schemas.microsoft.com/office/drawing/2014/main" id="{44878A8B-A7C8-4396-AB84-192AB8559BF6}"/>
                </a:ext>
              </a:extLst>
            </p:cNvPr>
            <p:cNvSpPr/>
            <p:nvPr/>
          </p:nvSpPr>
          <p:spPr>
            <a:xfrm>
              <a:off x="5852713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3">
              <a:extLst>
                <a:ext uri="{FF2B5EF4-FFF2-40B4-BE49-F238E27FC236}">
                  <a16:creationId xmlns:a16="http://schemas.microsoft.com/office/drawing/2014/main" id="{0FF0F0C4-1A8C-43C7-8EBE-073006AF0384}"/>
                </a:ext>
              </a:extLst>
            </p:cNvPr>
            <p:cNvSpPr/>
            <p:nvPr/>
          </p:nvSpPr>
          <p:spPr>
            <a:xfrm>
              <a:off x="5944938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CBA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4">
              <a:extLst>
                <a:ext uri="{FF2B5EF4-FFF2-40B4-BE49-F238E27FC236}">
                  <a16:creationId xmlns:a16="http://schemas.microsoft.com/office/drawing/2014/main" id="{927E04AA-13DC-40D3-B7B6-F42D725CC0C6}"/>
                </a:ext>
              </a:extLst>
            </p:cNvPr>
            <p:cNvSpPr/>
            <p:nvPr/>
          </p:nvSpPr>
          <p:spPr>
            <a:xfrm>
              <a:off x="5852713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FED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5">
              <a:extLst>
                <a:ext uri="{FF2B5EF4-FFF2-40B4-BE49-F238E27FC236}">
                  <a16:creationId xmlns:a16="http://schemas.microsoft.com/office/drawing/2014/main" id="{A25CA6AB-A55F-4DC9-99B6-019276A11814}"/>
                </a:ext>
              </a:extLst>
            </p:cNvPr>
            <p:cNvSpPr/>
            <p:nvPr/>
          </p:nvSpPr>
          <p:spPr>
            <a:xfrm>
              <a:off x="5852713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16">
            <a:extLst>
              <a:ext uri="{FF2B5EF4-FFF2-40B4-BE49-F238E27FC236}">
                <a16:creationId xmlns:a16="http://schemas.microsoft.com/office/drawing/2014/main" id="{A8456392-3B53-4558-A0C8-2478C2176967}"/>
              </a:ext>
            </a:extLst>
          </p:cNvPr>
          <p:cNvSpPr txBox="1"/>
          <p:nvPr/>
        </p:nvSpPr>
        <p:spPr>
          <a:xfrm>
            <a:off x="3036048" y="500379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6" name="object 17">
            <a:extLst>
              <a:ext uri="{FF2B5EF4-FFF2-40B4-BE49-F238E27FC236}">
                <a16:creationId xmlns:a16="http://schemas.microsoft.com/office/drawing/2014/main" id="{A458CDA0-B797-4D48-85C5-7CE5B94587F5}"/>
              </a:ext>
            </a:extLst>
          </p:cNvPr>
          <p:cNvSpPr txBox="1"/>
          <p:nvPr/>
        </p:nvSpPr>
        <p:spPr>
          <a:xfrm>
            <a:off x="3400350" y="293062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7" name="object 18">
            <a:extLst>
              <a:ext uri="{FF2B5EF4-FFF2-40B4-BE49-F238E27FC236}">
                <a16:creationId xmlns:a16="http://schemas.microsoft.com/office/drawing/2014/main" id="{E8AC9F52-5196-47E7-9CA0-4C3E3DBC625C}"/>
              </a:ext>
            </a:extLst>
          </p:cNvPr>
          <p:cNvSpPr txBox="1"/>
          <p:nvPr/>
        </p:nvSpPr>
        <p:spPr>
          <a:xfrm>
            <a:off x="2365441" y="53954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8" name="object 19">
            <a:extLst>
              <a:ext uri="{FF2B5EF4-FFF2-40B4-BE49-F238E27FC236}">
                <a16:creationId xmlns:a16="http://schemas.microsoft.com/office/drawing/2014/main" id="{154D3967-B814-4FEE-A5AD-97E8A140FE66}"/>
              </a:ext>
            </a:extLst>
          </p:cNvPr>
          <p:cNvGrpSpPr/>
          <p:nvPr/>
        </p:nvGrpSpPr>
        <p:grpSpPr>
          <a:xfrm>
            <a:off x="3957425" y="4001671"/>
            <a:ext cx="2357120" cy="41275"/>
            <a:chOff x="2828894" y="2324000"/>
            <a:chExt cx="2357120" cy="41275"/>
          </a:xfrm>
        </p:grpSpPr>
        <p:sp>
          <p:nvSpPr>
            <p:cNvPr id="99" name="object 20">
              <a:extLst>
                <a:ext uri="{FF2B5EF4-FFF2-40B4-BE49-F238E27FC236}">
                  <a16:creationId xmlns:a16="http://schemas.microsoft.com/office/drawing/2014/main" id="{7E70348B-3520-4724-ADAE-7219F2BD107A}"/>
                </a:ext>
              </a:extLst>
            </p:cNvPr>
            <p:cNvSpPr/>
            <p:nvPr/>
          </p:nvSpPr>
          <p:spPr>
            <a:xfrm>
              <a:off x="2828894" y="2344495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5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1">
              <a:extLst>
                <a:ext uri="{FF2B5EF4-FFF2-40B4-BE49-F238E27FC236}">
                  <a16:creationId xmlns:a16="http://schemas.microsoft.com/office/drawing/2014/main" id="{1B687EAE-A852-4B97-8409-2B9F9C5109F1}"/>
                </a:ext>
              </a:extLst>
            </p:cNvPr>
            <p:cNvSpPr/>
            <p:nvPr/>
          </p:nvSpPr>
          <p:spPr>
            <a:xfrm>
              <a:off x="5137539" y="232876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2">
              <a:extLst>
                <a:ext uri="{FF2B5EF4-FFF2-40B4-BE49-F238E27FC236}">
                  <a16:creationId xmlns:a16="http://schemas.microsoft.com/office/drawing/2014/main" id="{401229DA-098E-4F1D-A209-3287BB3B22FD}"/>
                </a:ext>
              </a:extLst>
            </p:cNvPr>
            <p:cNvSpPr/>
            <p:nvPr/>
          </p:nvSpPr>
          <p:spPr>
            <a:xfrm>
              <a:off x="5137539" y="232876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23">
            <a:extLst>
              <a:ext uri="{FF2B5EF4-FFF2-40B4-BE49-F238E27FC236}">
                <a16:creationId xmlns:a16="http://schemas.microsoft.com/office/drawing/2014/main" id="{7946CCE2-ECDF-4105-BFE5-67A1F4215C93}"/>
              </a:ext>
            </a:extLst>
          </p:cNvPr>
          <p:cNvSpPr txBox="1"/>
          <p:nvPr/>
        </p:nvSpPr>
        <p:spPr>
          <a:xfrm>
            <a:off x="4053373" y="4071495"/>
            <a:ext cx="186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Convolution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3" name="object 24">
            <a:extLst>
              <a:ext uri="{FF2B5EF4-FFF2-40B4-BE49-F238E27FC236}">
                <a16:creationId xmlns:a16="http://schemas.microsoft.com/office/drawing/2014/main" id="{9475BFF1-A6C7-4DC1-BB45-BFA68911E128}"/>
              </a:ext>
            </a:extLst>
          </p:cNvPr>
          <p:cNvSpPr txBox="1"/>
          <p:nvPr/>
        </p:nvSpPr>
        <p:spPr>
          <a:xfrm>
            <a:off x="7032244" y="2265225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4" name="object 25">
            <a:extLst>
              <a:ext uri="{FF2B5EF4-FFF2-40B4-BE49-F238E27FC236}">
                <a16:creationId xmlns:a16="http://schemas.microsoft.com/office/drawing/2014/main" id="{AE995ECF-43B5-47FC-BBEC-29BC3D715975}"/>
              </a:ext>
            </a:extLst>
          </p:cNvPr>
          <p:cNvSpPr txBox="1"/>
          <p:nvPr/>
        </p:nvSpPr>
        <p:spPr>
          <a:xfrm>
            <a:off x="7167365" y="54172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5" name="object 26">
            <a:extLst>
              <a:ext uri="{FF2B5EF4-FFF2-40B4-BE49-F238E27FC236}">
                <a16:creationId xmlns:a16="http://schemas.microsoft.com/office/drawing/2014/main" id="{FE627DF5-071F-4731-856D-ABEEC0401340}"/>
              </a:ext>
            </a:extLst>
          </p:cNvPr>
          <p:cNvSpPr txBox="1"/>
          <p:nvPr/>
        </p:nvSpPr>
        <p:spPr>
          <a:xfrm>
            <a:off x="8222942" y="498081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6" name="object 27">
            <a:extLst>
              <a:ext uri="{FF2B5EF4-FFF2-40B4-BE49-F238E27FC236}">
                <a16:creationId xmlns:a16="http://schemas.microsoft.com/office/drawing/2014/main" id="{1F4B5FBF-29AA-42B3-AF55-64FFBFB17786}"/>
              </a:ext>
            </a:extLst>
          </p:cNvPr>
          <p:cNvSpPr txBox="1"/>
          <p:nvPr/>
        </p:nvSpPr>
        <p:spPr>
          <a:xfrm>
            <a:off x="8714641" y="340050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7" name="object 29">
            <a:extLst>
              <a:ext uri="{FF2B5EF4-FFF2-40B4-BE49-F238E27FC236}">
                <a16:creationId xmlns:a16="http://schemas.microsoft.com/office/drawing/2014/main" id="{A5618CE5-AEA1-4FDE-8492-FFB062070EEC}"/>
              </a:ext>
            </a:extLst>
          </p:cNvPr>
          <p:cNvGrpSpPr/>
          <p:nvPr/>
        </p:nvGrpSpPr>
        <p:grpSpPr>
          <a:xfrm>
            <a:off x="7124118" y="2630394"/>
            <a:ext cx="1433195" cy="2777490"/>
            <a:chOff x="5995587" y="952723"/>
            <a:chExt cx="1433195" cy="2777490"/>
          </a:xfrm>
        </p:grpSpPr>
        <p:sp>
          <p:nvSpPr>
            <p:cNvPr id="108" name="object 30">
              <a:extLst>
                <a:ext uri="{FF2B5EF4-FFF2-40B4-BE49-F238E27FC236}">
                  <a16:creationId xmlns:a16="http://schemas.microsoft.com/office/drawing/2014/main" id="{F7442CF7-131B-4F2C-BADD-27A19A8A68C8}"/>
                </a:ext>
              </a:extLst>
            </p:cNvPr>
            <p:cNvSpPr/>
            <p:nvPr/>
          </p:nvSpPr>
          <p:spPr>
            <a:xfrm>
              <a:off x="6005112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1">
              <a:extLst>
                <a:ext uri="{FF2B5EF4-FFF2-40B4-BE49-F238E27FC236}">
                  <a16:creationId xmlns:a16="http://schemas.microsoft.com/office/drawing/2014/main" id="{20D81180-BED3-4CD3-82F0-6DAEA357CDE6}"/>
                </a:ext>
              </a:extLst>
            </p:cNvPr>
            <p:cNvSpPr/>
            <p:nvPr/>
          </p:nvSpPr>
          <p:spPr>
            <a:xfrm>
              <a:off x="6097337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2">
              <a:extLst>
                <a:ext uri="{FF2B5EF4-FFF2-40B4-BE49-F238E27FC236}">
                  <a16:creationId xmlns:a16="http://schemas.microsoft.com/office/drawing/2014/main" id="{7F94157F-6047-464C-9A32-B1C94602618B}"/>
                </a:ext>
              </a:extLst>
            </p:cNvPr>
            <p:cNvSpPr/>
            <p:nvPr/>
          </p:nvSpPr>
          <p:spPr>
            <a:xfrm>
              <a:off x="6005112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3">
              <a:extLst>
                <a:ext uri="{FF2B5EF4-FFF2-40B4-BE49-F238E27FC236}">
                  <a16:creationId xmlns:a16="http://schemas.microsoft.com/office/drawing/2014/main" id="{79480B07-DAA4-4D6D-B5F1-847A98FBD4EE}"/>
                </a:ext>
              </a:extLst>
            </p:cNvPr>
            <p:cNvSpPr/>
            <p:nvPr/>
          </p:nvSpPr>
          <p:spPr>
            <a:xfrm>
              <a:off x="600511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34">
              <a:extLst>
                <a:ext uri="{FF2B5EF4-FFF2-40B4-BE49-F238E27FC236}">
                  <a16:creationId xmlns:a16="http://schemas.microsoft.com/office/drawing/2014/main" id="{1A28E189-A29A-4F8E-8965-1AC07D1D5635}"/>
                </a:ext>
              </a:extLst>
            </p:cNvPr>
            <p:cNvSpPr/>
            <p:nvPr/>
          </p:nvSpPr>
          <p:spPr>
            <a:xfrm>
              <a:off x="6157512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5">
              <a:extLst>
                <a:ext uri="{FF2B5EF4-FFF2-40B4-BE49-F238E27FC236}">
                  <a16:creationId xmlns:a16="http://schemas.microsoft.com/office/drawing/2014/main" id="{6A7E13D1-AF21-4B95-8F8E-3812DF2D81D8}"/>
                </a:ext>
              </a:extLst>
            </p:cNvPr>
            <p:cNvSpPr/>
            <p:nvPr/>
          </p:nvSpPr>
          <p:spPr>
            <a:xfrm>
              <a:off x="6249737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AC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6">
              <a:extLst>
                <a:ext uri="{FF2B5EF4-FFF2-40B4-BE49-F238E27FC236}">
                  <a16:creationId xmlns:a16="http://schemas.microsoft.com/office/drawing/2014/main" id="{17337294-ACA7-4C06-9E01-21FA95C5E8D5}"/>
                </a:ext>
              </a:extLst>
            </p:cNvPr>
            <p:cNvSpPr/>
            <p:nvPr/>
          </p:nvSpPr>
          <p:spPr>
            <a:xfrm>
              <a:off x="6157512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7">
              <a:extLst>
                <a:ext uri="{FF2B5EF4-FFF2-40B4-BE49-F238E27FC236}">
                  <a16:creationId xmlns:a16="http://schemas.microsoft.com/office/drawing/2014/main" id="{A6206391-BC9E-4C23-8664-15019547F41C}"/>
                </a:ext>
              </a:extLst>
            </p:cNvPr>
            <p:cNvSpPr/>
            <p:nvPr/>
          </p:nvSpPr>
          <p:spPr>
            <a:xfrm>
              <a:off x="615751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8">
              <a:extLst>
                <a:ext uri="{FF2B5EF4-FFF2-40B4-BE49-F238E27FC236}">
                  <a16:creationId xmlns:a16="http://schemas.microsoft.com/office/drawing/2014/main" id="{6ED97540-6B2D-4DA8-82C2-522DD1ADEE0B}"/>
                </a:ext>
              </a:extLst>
            </p:cNvPr>
            <p:cNvSpPr/>
            <p:nvPr/>
          </p:nvSpPr>
          <p:spPr>
            <a:xfrm>
              <a:off x="6309912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9">
              <a:extLst>
                <a:ext uri="{FF2B5EF4-FFF2-40B4-BE49-F238E27FC236}">
                  <a16:creationId xmlns:a16="http://schemas.microsoft.com/office/drawing/2014/main" id="{A114FF17-F7AD-4CFE-B3D1-8F48A89384E5}"/>
                </a:ext>
              </a:extLst>
            </p:cNvPr>
            <p:cNvSpPr/>
            <p:nvPr/>
          </p:nvSpPr>
          <p:spPr>
            <a:xfrm>
              <a:off x="6402137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CA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40">
              <a:extLst>
                <a:ext uri="{FF2B5EF4-FFF2-40B4-BE49-F238E27FC236}">
                  <a16:creationId xmlns:a16="http://schemas.microsoft.com/office/drawing/2014/main" id="{6481090D-82B0-4380-9B9F-3989A842867E}"/>
                </a:ext>
              </a:extLst>
            </p:cNvPr>
            <p:cNvSpPr/>
            <p:nvPr/>
          </p:nvSpPr>
          <p:spPr>
            <a:xfrm>
              <a:off x="6309912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FDB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41">
              <a:extLst>
                <a:ext uri="{FF2B5EF4-FFF2-40B4-BE49-F238E27FC236}">
                  <a16:creationId xmlns:a16="http://schemas.microsoft.com/office/drawing/2014/main" id="{3F91DF51-3E20-4A1D-962A-FE392A3BEA57}"/>
                </a:ext>
              </a:extLst>
            </p:cNvPr>
            <p:cNvSpPr/>
            <p:nvPr/>
          </p:nvSpPr>
          <p:spPr>
            <a:xfrm>
              <a:off x="630991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42">
              <a:extLst>
                <a:ext uri="{FF2B5EF4-FFF2-40B4-BE49-F238E27FC236}">
                  <a16:creationId xmlns:a16="http://schemas.microsoft.com/office/drawing/2014/main" id="{7D4862FE-297B-44A6-BEA7-BC06A156DCAE}"/>
                </a:ext>
              </a:extLst>
            </p:cNvPr>
            <p:cNvSpPr/>
            <p:nvPr/>
          </p:nvSpPr>
          <p:spPr>
            <a:xfrm>
              <a:off x="6462311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3">
              <a:extLst>
                <a:ext uri="{FF2B5EF4-FFF2-40B4-BE49-F238E27FC236}">
                  <a16:creationId xmlns:a16="http://schemas.microsoft.com/office/drawing/2014/main" id="{5E44E94D-CB2F-46AA-A92A-2AD22646F684}"/>
                </a:ext>
              </a:extLst>
            </p:cNvPr>
            <p:cNvSpPr/>
            <p:nvPr/>
          </p:nvSpPr>
          <p:spPr>
            <a:xfrm>
              <a:off x="6554536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8B6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44">
              <a:extLst>
                <a:ext uri="{FF2B5EF4-FFF2-40B4-BE49-F238E27FC236}">
                  <a16:creationId xmlns:a16="http://schemas.microsoft.com/office/drawing/2014/main" id="{36EFF1EB-AE36-411D-B0BA-9D5B31AA0480}"/>
                </a:ext>
              </a:extLst>
            </p:cNvPr>
            <p:cNvSpPr/>
            <p:nvPr/>
          </p:nvSpPr>
          <p:spPr>
            <a:xfrm>
              <a:off x="6462311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FBE9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45">
              <a:extLst>
                <a:ext uri="{FF2B5EF4-FFF2-40B4-BE49-F238E27FC236}">
                  <a16:creationId xmlns:a16="http://schemas.microsoft.com/office/drawing/2014/main" id="{97C08B36-686B-4C61-B786-AAB8F26CCEE1}"/>
                </a:ext>
              </a:extLst>
            </p:cNvPr>
            <p:cNvSpPr/>
            <p:nvPr/>
          </p:nvSpPr>
          <p:spPr>
            <a:xfrm>
              <a:off x="6462311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6E1CCF27-3777-40E7-8939-57F5C1B0C990}"/>
              </a:ext>
            </a:extLst>
          </p:cNvPr>
          <p:cNvSpPr txBox="1"/>
          <p:nvPr/>
        </p:nvSpPr>
        <p:spPr>
          <a:xfrm>
            <a:off x="636525" y="1454057"/>
            <a:ext cx="83315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example,</a:t>
            </a:r>
            <a:r>
              <a:rPr lang="ko-KR" altLang="en-US" dirty="0"/>
              <a:t> </a:t>
            </a:r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had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r>
              <a:rPr lang="en-US" altLang="ko-KR" dirty="0"/>
              <a:t>5x5x3</a:t>
            </a:r>
            <a:r>
              <a:rPr lang="ko-KR" altLang="en-US" dirty="0"/>
              <a:t> </a:t>
            </a:r>
            <a:r>
              <a:rPr lang="en-US" altLang="ko-KR" dirty="0"/>
              <a:t>filters,</a:t>
            </a:r>
            <a:r>
              <a:rPr lang="ko-KR" altLang="en-US" dirty="0"/>
              <a:t> </a:t>
            </a:r>
            <a:r>
              <a:rPr lang="en-US" altLang="ko-KR" dirty="0"/>
              <a:t>we`ll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r>
              <a:rPr lang="en-US" altLang="ko-KR" dirty="0"/>
              <a:t>separate</a:t>
            </a:r>
            <a:r>
              <a:rPr lang="ko-KR" altLang="en-US" dirty="0"/>
              <a:t> </a:t>
            </a:r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maps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67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1C4FF6-8C7E-4F70-83E9-ACDB03F392E6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24C01A-ACF0-43B4-B821-88836A36DAD5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3F4C7820-9B8F-4585-8999-97DCE1BBD0D4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9FB22A6D-C4AA-41E3-BEB9-B5ACE4477D09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559903-27E1-4171-804D-15F4C857FE56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6E1CCF27-3777-40E7-8939-57F5C1B0C990}"/>
              </a:ext>
            </a:extLst>
          </p:cNvPr>
          <p:cNvSpPr txBox="1"/>
          <p:nvPr/>
        </p:nvSpPr>
        <p:spPr>
          <a:xfrm>
            <a:off x="636525" y="1454057"/>
            <a:ext cx="951452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5" dirty="0" err="1"/>
              <a:t>ConvNet</a:t>
            </a:r>
            <a:r>
              <a:rPr lang="en-US" altLang="ko-KR" spc="-5" dirty="0"/>
              <a:t> is </a:t>
            </a:r>
            <a:r>
              <a:rPr lang="en-US" altLang="ko-KR" dirty="0"/>
              <a:t>a sequence </a:t>
            </a:r>
            <a:r>
              <a:rPr lang="en-US" altLang="ko-KR" spc="-5" dirty="0"/>
              <a:t>of Convolutional Layers, interspersed with activation</a:t>
            </a:r>
            <a:r>
              <a:rPr lang="en-US" altLang="ko-KR" spc="-10" dirty="0"/>
              <a:t> </a:t>
            </a:r>
            <a:r>
              <a:rPr lang="en-US" altLang="ko-KR" spc="-5" dirty="0"/>
              <a:t>functions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F07A7D-C39E-4C1C-8710-CB1121284C26}"/>
              </a:ext>
            </a:extLst>
          </p:cNvPr>
          <p:cNvGrpSpPr/>
          <p:nvPr/>
        </p:nvGrpSpPr>
        <p:grpSpPr>
          <a:xfrm>
            <a:off x="1547100" y="2221396"/>
            <a:ext cx="9584726" cy="3500109"/>
            <a:chOff x="1439757" y="2426669"/>
            <a:chExt cx="8392549" cy="3064755"/>
          </a:xfrm>
        </p:grpSpPr>
        <p:grpSp>
          <p:nvGrpSpPr>
            <p:cNvPr id="53" name="object 3">
              <a:extLst>
                <a:ext uri="{FF2B5EF4-FFF2-40B4-BE49-F238E27FC236}">
                  <a16:creationId xmlns:a16="http://schemas.microsoft.com/office/drawing/2014/main" id="{3A2129EA-8B5E-4C8C-9AB8-D2E2F9A936FC}"/>
                </a:ext>
              </a:extLst>
            </p:cNvPr>
            <p:cNvGrpSpPr/>
            <p:nvPr/>
          </p:nvGrpSpPr>
          <p:grpSpPr>
            <a:xfrm>
              <a:off x="1439757" y="2426669"/>
              <a:ext cx="975994" cy="2777490"/>
              <a:chOff x="167549" y="1116772"/>
              <a:chExt cx="975994" cy="2777490"/>
            </a:xfrm>
          </p:grpSpPr>
          <p:sp>
            <p:nvSpPr>
              <p:cNvPr id="54" name="object 4">
                <a:extLst>
                  <a:ext uri="{FF2B5EF4-FFF2-40B4-BE49-F238E27FC236}">
                    <a16:creationId xmlns:a16="http://schemas.microsoft.com/office/drawing/2014/main" id="{E8AB75DC-772A-4E92-8589-E8024360CB52}"/>
                  </a:ext>
                </a:extLst>
              </p:cNvPr>
              <p:cNvSpPr/>
              <p:nvPr/>
            </p:nvSpPr>
            <p:spPr>
              <a:xfrm>
                <a:off x="177074" y="1869523"/>
                <a:ext cx="213360" cy="2014855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014854">
                    <a:moveTo>
                      <a:pt x="213172" y="2014668"/>
                    </a:moveTo>
                    <a:lnTo>
                      <a:pt x="0" y="2014668"/>
                    </a:lnTo>
                    <a:lnTo>
                      <a:pt x="0" y="0"/>
                    </a:lnTo>
                    <a:lnTo>
                      <a:pt x="213172" y="0"/>
                    </a:lnTo>
                    <a:lnTo>
                      <a:pt x="213172" y="2014668"/>
                    </a:lnTo>
                    <a:close/>
                  </a:path>
                </a:pathLst>
              </a:custGeom>
              <a:solidFill>
                <a:srgbClr val="F4CCCC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5">
                <a:extLst>
                  <a:ext uri="{FF2B5EF4-FFF2-40B4-BE49-F238E27FC236}">
                    <a16:creationId xmlns:a16="http://schemas.microsoft.com/office/drawing/2014/main" id="{818A5B38-DADD-48C1-AFC3-B184E4C26D46}"/>
                  </a:ext>
                </a:extLst>
              </p:cNvPr>
              <p:cNvSpPr/>
              <p:nvPr/>
            </p:nvSpPr>
            <p:spPr>
              <a:xfrm>
                <a:off x="390246" y="1126297"/>
                <a:ext cx="743585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2758440">
                    <a:moveTo>
                      <a:pt x="0" y="2757894"/>
                    </a:moveTo>
                    <a:lnTo>
                      <a:pt x="0" y="743226"/>
                    </a:lnTo>
                    <a:lnTo>
                      <a:pt x="743226" y="0"/>
                    </a:lnTo>
                    <a:lnTo>
                      <a:pt x="743226" y="2014670"/>
                    </a:lnTo>
                    <a:lnTo>
                      <a:pt x="0" y="2757894"/>
                    </a:lnTo>
                    <a:close/>
                  </a:path>
                </a:pathLst>
              </a:custGeom>
              <a:solidFill>
                <a:srgbClr val="C3A3A3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5FA7CCC0-6C3B-4A08-9192-F441B5B16B9E}"/>
                  </a:ext>
                </a:extLst>
              </p:cNvPr>
              <p:cNvSpPr/>
              <p:nvPr/>
            </p:nvSpPr>
            <p:spPr>
              <a:xfrm>
                <a:off x="177074" y="1126297"/>
                <a:ext cx="956944" cy="743585"/>
              </a:xfrm>
              <a:custGeom>
                <a:avLst/>
                <a:gdLst/>
                <a:ahLst/>
                <a:cxnLst/>
                <a:rect l="l" t="t" r="r" b="b"/>
                <a:pathLst>
                  <a:path w="956944" h="743585">
                    <a:moveTo>
                      <a:pt x="213172" y="743226"/>
                    </a:moveTo>
                    <a:lnTo>
                      <a:pt x="0" y="743226"/>
                    </a:lnTo>
                    <a:lnTo>
                      <a:pt x="743226" y="0"/>
                    </a:lnTo>
                    <a:lnTo>
                      <a:pt x="956398" y="0"/>
                    </a:lnTo>
                    <a:lnTo>
                      <a:pt x="213172" y="743226"/>
                    </a:lnTo>
                    <a:close/>
                  </a:path>
                </a:pathLst>
              </a:custGeom>
              <a:solidFill>
                <a:srgbClr val="F6D6D6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7">
                <a:extLst>
                  <a:ext uri="{FF2B5EF4-FFF2-40B4-BE49-F238E27FC236}">
                    <a16:creationId xmlns:a16="http://schemas.microsoft.com/office/drawing/2014/main" id="{BBADE33F-40E6-4DAC-AF4C-47CFEE3535BE}"/>
                  </a:ext>
                </a:extLst>
              </p:cNvPr>
              <p:cNvSpPr/>
              <p:nvPr/>
            </p:nvSpPr>
            <p:spPr>
              <a:xfrm>
                <a:off x="177074" y="1126297"/>
                <a:ext cx="956944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956944" h="2758440">
                    <a:moveTo>
                      <a:pt x="0" y="743226"/>
                    </a:moveTo>
                    <a:lnTo>
                      <a:pt x="743226" y="0"/>
                    </a:lnTo>
                    <a:lnTo>
                      <a:pt x="956398" y="0"/>
                    </a:lnTo>
                    <a:lnTo>
                      <a:pt x="956398" y="2014670"/>
                    </a:lnTo>
                    <a:lnTo>
                      <a:pt x="213172" y="2757894"/>
                    </a:lnTo>
                    <a:lnTo>
                      <a:pt x="0" y="2757894"/>
                    </a:lnTo>
                    <a:lnTo>
                      <a:pt x="0" y="743226"/>
                    </a:lnTo>
                    <a:close/>
                  </a:path>
                  <a:path w="956944" h="2758440">
                    <a:moveTo>
                      <a:pt x="0" y="743226"/>
                    </a:moveTo>
                    <a:lnTo>
                      <a:pt x="213172" y="743226"/>
                    </a:lnTo>
                    <a:lnTo>
                      <a:pt x="956398" y="0"/>
                    </a:lnTo>
                  </a:path>
                  <a:path w="956944" h="2758440">
                    <a:moveTo>
                      <a:pt x="213172" y="743226"/>
                    </a:moveTo>
                    <a:lnTo>
                      <a:pt x="213172" y="275789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BCDDFBA1-DF2E-46FA-8D7C-F5B2ACB0BED1}"/>
                </a:ext>
              </a:extLst>
            </p:cNvPr>
            <p:cNvSpPr txBox="1"/>
            <p:nvPr/>
          </p:nvSpPr>
          <p:spPr>
            <a:xfrm>
              <a:off x="2134930" y="4800075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32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23177A9B-EF2E-421D-9547-D3F78C1C9538}"/>
                </a:ext>
              </a:extLst>
            </p:cNvPr>
            <p:cNvSpPr txBox="1"/>
            <p:nvPr/>
          </p:nvSpPr>
          <p:spPr>
            <a:xfrm>
              <a:off x="2499231" y="2726896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32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FD14EB94-E63E-48E0-9D3F-9BA680D4CB84}"/>
                </a:ext>
              </a:extLst>
            </p:cNvPr>
            <p:cNvSpPr txBox="1"/>
            <p:nvPr/>
          </p:nvSpPr>
          <p:spPr>
            <a:xfrm>
              <a:off x="1464320" y="519170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3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61" name="object 11">
              <a:extLst>
                <a:ext uri="{FF2B5EF4-FFF2-40B4-BE49-F238E27FC236}">
                  <a16:creationId xmlns:a16="http://schemas.microsoft.com/office/drawing/2014/main" id="{1FB6DACE-4A9B-40A7-8DB5-D0F905BE886B}"/>
                </a:ext>
              </a:extLst>
            </p:cNvPr>
            <p:cNvGrpSpPr/>
            <p:nvPr/>
          </p:nvGrpSpPr>
          <p:grpSpPr>
            <a:xfrm>
              <a:off x="2754080" y="3694347"/>
              <a:ext cx="978535" cy="41275"/>
              <a:chOff x="1481872" y="2384450"/>
              <a:chExt cx="978535" cy="41275"/>
            </a:xfrm>
          </p:grpSpPr>
          <p:sp>
            <p:nvSpPr>
              <p:cNvPr id="62" name="object 12">
                <a:extLst>
                  <a:ext uri="{FF2B5EF4-FFF2-40B4-BE49-F238E27FC236}">
                    <a16:creationId xmlns:a16="http://schemas.microsoft.com/office/drawing/2014/main" id="{F02CB493-7F82-449E-9056-522D790387F7}"/>
                  </a:ext>
                </a:extLst>
              </p:cNvPr>
              <p:cNvSpPr/>
              <p:nvPr/>
            </p:nvSpPr>
            <p:spPr>
              <a:xfrm>
                <a:off x="1481872" y="2404945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10">
                    <a:moveTo>
                      <a:pt x="0" y="0"/>
                    </a:moveTo>
                    <a:lnTo>
                      <a:pt x="930448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13">
                <a:extLst>
                  <a:ext uri="{FF2B5EF4-FFF2-40B4-BE49-F238E27FC236}">
                    <a16:creationId xmlns:a16="http://schemas.microsoft.com/office/drawing/2014/main" id="{1CE55645-8DF9-417F-B192-4CA73DBA4CD0}"/>
                  </a:ext>
                </a:extLst>
              </p:cNvPr>
              <p:cNvSpPr/>
              <p:nvPr/>
            </p:nvSpPr>
            <p:spPr>
              <a:xfrm>
                <a:off x="2412320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14">
                <a:extLst>
                  <a:ext uri="{FF2B5EF4-FFF2-40B4-BE49-F238E27FC236}">
                    <a16:creationId xmlns:a16="http://schemas.microsoft.com/office/drawing/2014/main" id="{2B77FAAD-EA07-4FB8-978B-2DB4D9628C00}"/>
                  </a:ext>
                </a:extLst>
              </p:cNvPr>
              <p:cNvSpPr/>
              <p:nvPr/>
            </p:nvSpPr>
            <p:spPr>
              <a:xfrm>
                <a:off x="2412320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5" name="object 15">
              <a:extLst>
                <a:ext uri="{FF2B5EF4-FFF2-40B4-BE49-F238E27FC236}">
                  <a16:creationId xmlns:a16="http://schemas.microsoft.com/office/drawing/2014/main" id="{A1FC0DF3-8C34-4F98-B0C1-4F29CA8B44BF}"/>
                </a:ext>
              </a:extLst>
            </p:cNvPr>
            <p:cNvSpPr txBox="1"/>
            <p:nvPr/>
          </p:nvSpPr>
          <p:spPr>
            <a:xfrm>
              <a:off x="2866429" y="3792970"/>
              <a:ext cx="749300" cy="1404620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Arial"/>
                  <a:cs typeface="Arial"/>
                </a:rPr>
                <a:t>CONV,  ReLU</a:t>
              </a:r>
              <a:endParaRPr sz="1800">
                <a:latin typeface="Arial"/>
                <a:cs typeface="Arial"/>
              </a:endParaRPr>
            </a:p>
            <a:p>
              <a:pPr marL="12700" marR="118745" algn="just">
                <a:lnSpc>
                  <a:spcPct val="100699"/>
                </a:lnSpc>
              </a:pPr>
              <a:r>
                <a:rPr sz="1800" spc="-5" dirty="0">
                  <a:solidFill>
                    <a:srgbClr val="0000FF"/>
                  </a:solidFill>
                  <a:latin typeface="Arial"/>
                  <a:cs typeface="Arial"/>
                </a:rPr>
                <a:t>e.g. </a:t>
              </a:r>
              <a:r>
                <a:rPr sz="1800" dirty="0">
                  <a:solidFill>
                    <a:srgbClr val="0000FF"/>
                  </a:solidFill>
                  <a:latin typeface="Arial"/>
                  <a:cs typeface="Arial"/>
                </a:rPr>
                <a:t>6  </a:t>
              </a:r>
              <a:r>
                <a:rPr sz="1800" spc="-5" dirty="0">
                  <a:solidFill>
                    <a:srgbClr val="0000FF"/>
                  </a:solidFill>
                  <a:latin typeface="Arial"/>
                  <a:cs typeface="Arial"/>
                </a:rPr>
                <a:t>5x5x3  filters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66" name="object 16">
              <a:extLst>
                <a:ext uri="{FF2B5EF4-FFF2-40B4-BE49-F238E27FC236}">
                  <a16:creationId xmlns:a16="http://schemas.microsoft.com/office/drawing/2014/main" id="{F884CA2A-E73B-4253-82FF-A32017BDE28E}"/>
                </a:ext>
              </a:extLst>
            </p:cNvPr>
            <p:cNvGrpSpPr/>
            <p:nvPr/>
          </p:nvGrpSpPr>
          <p:grpSpPr>
            <a:xfrm>
              <a:off x="3954352" y="2426669"/>
              <a:ext cx="975994" cy="2777490"/>
              <a:chOff x="2682144" y="1116772"/>
              <a:chExt cx="975994" cy="2777490"/>
            </a:xfrm>
          </p:grpSpPr>
          <p:sp>
            <p:nvSpPr>
              <p:cNvPr id="67" name="object 17">
                <a:extLst>
                  <a:ext uri="{FF2B5EF4-FFF2-40B4-BE49-F238E27FC236}">
                    <a16:creationId xmlns:a16="http://schemas.microsoft.com/office/drawing/2014/main" id="{4DC9BF58-8CF3-4608-8654-84E581492354}"/>
                  </a:ext>
                </a:extLst>
              </p:cNvPr>
              <p:cNvSpPr/>
              <p:nvPr/>
            </p:nvSpPr>
            <p:spPr>
              <a:xfrm>
                <a:off x="2691669" y="1869523"/>
                <a:ext cx="213360" cy="2014855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014854">
                    <a:moveTo>
                      <a:pt x="213174" y="2014668"/>
                    </a:moveTo>
                    <a:lnTo>
                      <a:pt x="0" y="2014668"/>
                    </a:lnTo>
                    <a:lnTo>
                      <a:pt x="0" y="0"/>
                    </a:lnTo>
                    <a:lnTo>
                      <a:pt x="213174" y="0"/>
                    </a:lnTo>
                    <a:lnTo>
                      <a:pt x="213174" y="2014668"/>
                    </a:lnTo>
                    <a:close/>
                  </a:path>
                </a:pathLst>
              </a:custGeom>
              <a:solidFill>
                <a:srgbClr val="C8DAF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18">
                <a:extLst>
                  <a:ext uri="{FF2B5EF4-FFF2-40B4-BE49-F238E27FC236}">
                    <a16:creationId xmlns:a16="http://schemas.microsoft.com/office/drawing/2014/main" id="{2A499E30-153D-4C8C-B3B6-36E4A858F564}"/>
                  </a:ext>
                </a:extLst>
              </p:cNvPr>
              <p:cNvSpPr/>
              <p:nvPr/>
            </p:nvSpPr>
            <p:spPr>
              <a:xfrm>
                <a:off x="2904844" y="1126297"/>
                <a:ext cx="743585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2758440">
                    <a:moveTo>
                      <a:pt x="0" y="2757894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743223" y="2014670"/>
                    </a:lnTo>
                    <a:lnTo>
                      <a:pt x="0" y="2757894"/>
                    </a:lnTo>
                    <a:close/>
                  </a:path>
                </a:pathLst>
              </a:custGeom>
              <a:solidFill>
                <a:srgbClr val="A0AE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9">
                <a:extLst>
                  <a:ext uri="{FF2B5EF4-FFF2-40B4-BE49-F238E27FC236}">
                    <a16:creationId xmlns:a16="http://schemas.microsoft.com/office/drawing/2014/main" id="{9E9A5A74-8028-4F82-994E-C251FE2ED6F8}"/>
                  </a:ext>
                </a:extLst>
              </p:cNvPr>
              <p:cNvSpPr/>
              <p:nvPr/>
            </p:nvSpPr>
            <p:spPr>
              <a:xfrm>
                <a:off x="2691669" y="1126297"/>
                <a:ext cx="956944" cy="743585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743585">
                    <a:moveTo>
                      <a:pt x="213174" y="743226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956398" y="0"/>
                    </a:lnTo>
                    <a:lnTo>
                      <a:pt x="213174" y="743226"/>
                    </a:lnTo>
                    <a:close/>
                  </a:path>
                </a:pathLst>
              </a:custGeom>
              <a:solidFill>
                <a:srgbClr val="D3E1F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20">
                <a:extLst>
                  <a:ext uri="{FF2B5EF4-FFF2-40B4-BE49-F238E27FC236}">
                    <a16:creationId xmlns:a16="http://schemas.microsoft.com/office/drawing/2014/main" id="{309F7B88-B7D1-491E-A328-1895C7BECE6D}"/>
                  </a:ext>
                </a:extLst>
              </p:cNvPr>
              <p:cNvSpPr/>
              <p:nvPr/>
            </p:nvSpPr>
            <p:spPr>
              <a:xfrm>
                <a:off x="2691669" y="1126297"/>
                <a:ext cx="956944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2758440">
                    <a:moveTo>
                      <a:pt x="0" y="743226"/>
                    </a:moveTo>
                    <a:lnTo>
                      <a:pt x="743223" y="0"/>
                    </a:lnTo>
                    <a:lnTo>
                      <a:pt x="956398" y="0"/>
                    </a:lnTo>
                    <a:lnTo>
                      <a:pt x="956398" y="2014670"/>
                    </a:lnTo>
                    <a:lnTo>
                      <a:pt x="213174" y="2757894"/>
                    </a:lnTo>
                    <a:lnTo>
                      <a:pt x="0" y="2757894"/>
                    </a:lnTo>
                    <a:lnTo>
                      <a:pt x="0" y="743226"/>
                    </a:lnTo>
                    <a:close/>
                  </a:path>
                  <a:path w="956945" h="2758440">
                    <a:moveTo>
                      <a:pt x="0" y="743226"/>
                    </a:moveTo>
                    <a:lnTo>
                      <a:pt x="213174" y="743226"/>
                    </a:lnTo>
                    <a:lnTo>
                      <a:pt x="956398" y="0"/>
                    </a:lnTo>
                  </a:path>
                  <a:path w="956945" h="2758440">
                    <a:moveTo>
                      <a:pt x="213174" y="743226"/>
                    </a:moveTo>
                    <a:lnTo>
                      <a:pt x="213174" y="275789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1" name="object 21">
              <a:extLst>
                <a:ext uri="{FF2B5EF4-FFF2-40B4-BE49-F238E27FC236}">
                  <a16:creationId xmlns:a16="http://schemas.microsoft.com/office/drawing/2014/main" id="{58B15D54-2E46-43A7-8E30-3127A22630CA}"/>
                </a:ext>
              </a:extLst>
            </p:cNvPr>
            <p:cNvSpPr txBox="1"/>
            <p:nvPr/>
          </p:nvSpPr>
          <p:spPr>
            <a:xfrm>
              <a:off x="4649525" y="4800075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28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72" name="object 22">
              <a:extLst>
                <a:ext uri="{FF2B5EF4-FFF2-40B4-BE49-F238E27FC236}">
                  <a16:creationId xmlns:a16="http://schemas.microsoft.com/office/drawing/2014/main" id="{DC2AE4A4-853B-499B-A09C-01311F5EC67D}"/>
                </a:ext>
              </a:extLst>
            </p:cNvPr>
            <p:cNvSpPr txBox="1"/>
            <p:nvPr/>
          </p:nvSpPr>
          <p:spPr>
            <a:xfrm>
              <a:off x="5013826" y="2726896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28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73" name="object 23">
              <a:extLst>
                <a:ext uri="{FF2B5EF4-FFF2-40B4-BE49-F238E27FC236}">
                  <a16:creationId xmlns:a16="http://schemas.microsoft.com/office/drawing/2014/main" id="{B6CFCFE5-8A42-4124-85DC-39EB64F49B07}"/>
                </a:ext>
              </a:extLst>
            </p:cNvPr>
            <p:cNvSpPr txBox="1"/>
            <p:nvPr/>
          </p:nvSpPr>
          <p:spPr>
            <a:xfrm>
              <a:off x="3978918" y="519170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6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74" name="object 24">
              <a:extLst>
                <a:ext uri="{FF2B5EF4-FFF2-40B4-BE49-F238E27FC236}">
                  <a16:creationId xmlns:a16="http://schemas.microsoft.com/office/drawing/2014/main" id="{C0631BD7-9E82-47B5-80E4-A19217698337}"/>
                </a:ext>
              </a:extLst>
            </p:cNvPr>
            <p:cNvGrpSpPr/>
            <p:nvPr/>
          </p:nvGrpSpPr>
          <p:grpSpPr>
            <a:xfrm>
              <a:off x="5497274" y="3694347"/>
              <a:ext cx="978535" cy="41275"/>
              <a:chOff x="4225066" y="2384450"/>
              <a:chExt cx="978535" cy="41275"/>
            </a:xfrm>
          </p:grpSpPr>
          <p:sp>
            <p:nvSpPr>
              <p:cNvPr id="75" name="object 25">
                <a:extLst>
                  <a:ext uri="{FF2B5EF4-FFF2-40B4-BE49-F238E27FC236}">
                    <a16:creationId xmlns:a16="http://schemas.microsoft.com/office/drawing/2014/main" id="{267DA926-58B5-4607-9625-EB74AA6F2B41}"/>
                  </a:ext>
                </a:extLst>
              </p:cNvPr>
              <p:cNvSpPr/>
              <p:nvPr/>
            </p:nvSpPr>
            <p:spPr>
              <a:xfrm>
                <a:off x="4225066" y="2404945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10">
                    <a:moveTo>
                      <a:pt x="0" y="0"/>
                    </a:moveTo>
                    <a:lnTo>
                      <a:pt x="930448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26">
                <a:extLst>
                  <a:ext uri="{FF2B5EF4-FFF2-40B4-BE49-F238E27FC236}">
                    <a16:creationId xmlns:a16="http://schemas.microsoft.com/office/drawing/2014/main" id="{7388277F-2547-4ACC-B176-EBC31AA18ADC}"/>
                  </a:ext>
                </a:extLst>
              </p:cNvPr>
              <p:cNvSpPr/>
              <p:nvPr/>
            </p:nvSpPr>
            <p:spPr>
              <a:xfrm>
                <a:off x="5155514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27">
                <a:extLst>
                  <a:ext uri="{FF2B5EF4-FFF2-40B4-BE49-F238E27FC236}">
                    <a16:creationId xmlns:a16="http://schemas.microsoft.com/office/drawing/2014/main" id="{3C5B8689-24BE-4C9A-999F-E86A75378C9F}"/>
                  </a:ext>
                </a:extLst>
              </p:cNvPr>
              <p:cNvSpPr/>
              <p:nvPr/>
            </p:nvSpPr>
            <p:spPr>
              <a:xfrm>
                <a:off x="5155514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8" name="object 28">
              <a:extLst>
                <a:ext uri="{FF2B5EF4-FFF2-40B4-BE49-F238E27FC236}">
                  <a16:creationId xmlns:a16="http://schemas.microsoft.com/office/drawing/2014/main" id="{7653EAF4-A336-4E04-A33F-A5B6BE258012}"/>
                </a:ext>
              </a:extLst>
            </p:cNvPr>
            <p:cNvSpPr txBox="1"/>
            <p:nvPr/>
          </p:nvSpPr>
          <p:spPr>
            <a:xfrm>
              <a:off x="5609623" y="3792970"/>
              <a:ext cx="749300" cy="1219182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Arial"/>
                  <a:cs typeface="Arial"/>
                </a:rPr>
                <a:t>CONV,  ReLU</a:t>
              </a:r>
              <a:endParaRPr sz="1800" dirty="0">
                <a:latin typeface="Arial"/>
                <a:cs typeface="Arial"/>
              </a:endParaRPr>
            </a:p>
            <a:p>
              <a:pPr marL="12700" marR="29845">
                <a:lnSpc>
                  <a:spcPct val="100699"/>
                </a:lnSpc>
              </a:pPr>
              <a:r>
                <a:rPr sz="1800" spc="-5" dirty="0">
                  <a:solidFill>
                    <a:srgbClr val="38751C"/>
                  </a:solidFill>
                  <a:latin typeface="Arial"/>
                  <a:cs typeface="Arial"/>
                </a:rPr>
                <a:t>e.g.</a:t>
              </a:r>
              <a:r>
                <a:rPr sz="1800" spc="-95" dirty="0">
                  <a:solidFill>
                    <a:srgbClr val="38751C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38751C"/>
                  </a:solidFill>
                  <a:latin typeface="Arial"/>
                  <a:cs typeface="Arial"/>
                </a:rPr>
                <a:t>10  5x5x</a:t>
              </a:r>
              <a:r>
                <a:rPr sz="1800" b="1" spc="-5" dirty="0">
                  <a:solidFill>
                    <a:srgbClr val="38751C"/>
                  </a:solidFill>
                  <a:latin typeface="Arial"/>
                  <a:cs typeface="Arial"/>
                </a:rPr>
                <a:t>6  </a:t>
              </a:r>
              <a:endParaRPr lang="en-US" altLang="ko-KR" sz="1800" b="1" spc="-5" dirty="0">
                <a:solidFill>
                  <a:srgbClr val="38751C"/>
                </a:solidFill>
                <a:latin typeface="Arial"/>
                <a:cs typeface="Arial"/>
              </a:endParaRPr>
            </a:p>
            <a:p>
              <a:pPr marL="12700" marR="29845">
                <a:lnSpc>
                  <a:spcPct val="100699"/>
                </a:lnSpc>
              </a:pPr>
              <a:r>
                <a:rPr sz="1800" spc="-5" dirty="0">
                  <a:solidFill>
                    <a:srgbClr val="38751C"/>
                  </a:solidFill>
                  <a:latin typeface="Arial"/>
                  <a:cs typeface="Arial"/>
                </a:rPr>
                <a:t>filters</a:t>
              </a:r>
              <a:endParaRPr sz="1800" dirty="0">
                <a:latin typeface="Arial"/>
                <a:cs typeface="Arial"/>
              </a:endParaRPr>
            </a:p>
          </p:txBody>
        </p:sp>
        <p:grpSp>
          <p:nvGrpSpPr>
            <p:cNvPr id="79" name="object 29">
              <a:extLst>
                <a:ext uri="{FF2B5EF4-FFF2-40B4-BE49-F238E27FC236}">
                  <a16:creationId xmlns:a16="http://schemas.microsoft.com/office/drawing/2014/main" id="{CF603326-269A-4C25-B924-722EAE7404F7}"/>
                </a:ext>
              </a:extLst>
            </p:cNvPr>
            <p:cNvGrpSpPr/>
            <p:nvPr/>
          </p:nvGrpSpPr>
          <p:grpSpPr>
            <a:xfrm>
              <a:off x="6707071" y="2433263"/>
              <a:ext cx="962461" cy="2761371"/>
              <a:chOff x="5434863" y="1123366"/>
              <a:chExt cx="962461" cy="2761371"/>
            </a:xfrm>
          </p:grpSpPr>
          <p:sp>
            <p:nvSpPr>
              <p:cNvPr id="80" name="object 30">
                <a:extLst>
                  <a:ext uri="{FF2B5EF4-FFF2-40B4-BE49-F238E27FC236}">
                    <a16:creationId xmlns:a16="http://schemas.microsoft.com/office/drawing/2014/main" id="{DF26523D-18E0-4D9C-B60C-07AA276DF199}"/>
                  </a:ext>
                </a:extLst>
              </p:cNvPr>
              <p:cNvSpPr/>
              <p:nvPr/>
            </p:nvSpPr>
            <p:spPr>
              <a:xfrm>
                <a:off x="5434863" y="1869523"/>
                <a:ext cx="213360" cy="2014855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014854">
                    <a:moveTo>
                      <a:pt x="213174" y="2014668"/>
                    </a:moveTo>
                    <a:lnTo>
                      <a:pt x="0" y="2014668"/>
                    </a:lnTo>
                    <a:lnTo>
                      <a:pt x="0" y="0"/>
                    </a:lnTo>
                    <a:lnTo>
                      <a:pt x="213174" y="0"/>
                    </a:lnTo>
                    <a:lnTo>
                      <a:pt x="213174" y="2014668"/>
                    </a:lnTo>
                    <a:close/>
                  </a:path>
                </a:pathLst>
              </a:custGeom>
              <a:solidFill>
                <a:srgbClr val="D8E9D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31">
                <a:extLst>
                  <a:ext uri="{FF2B5EF4-FFF2-40B4-BE49-F238E27FC236}">
                    <a16:creationId xmlns:a16="http://schemas.microsoft.com/office/drawing/2014/main" id="{E7FD5CCD-B0AE-4192-B76A-D9314D14F2C6}"/>
                  </a:ext>
                </a:extLst>
              </p:cNvPr>
              <p:cNvSpPr/>
              <p:nvPr/>
            </p:nvSpPr>
            <p:spPr>
              <a:xfrm>
                <a:off x="5653739" y="1123366"/>
                <a:ext cx="743585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2758440">
                    <a:moveTo>
                      <a:pt x="0" y="2757894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743223" y="2014670"/>
                    </a:lnTo>
                    <a:lnTo>
                      <a:pt x="0" y="2757894"/>
                    </a:lnTo>
                    <a:close/>
                  </a:path>
                </a:pathLst>
              </a:custGeom>
              <a:solidFill>
                <a:srgbClr val="ACBAA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5" name="object 32">
                <a:extLst>
                  <a:ext uri="{FF2B5EF4-FFF2-40B4-BE49-F238E27FC236}">
                    <a16:creationId xmlns:a16="http://schemas.microsoft.com/office/drawing/2014/main" id="{20F0C31D-4C3B-43E1-B254-352258E6CE33}"/>
                  </a:ext>
                </a:extLst>
              </p:cNvPr>
              <p:cNvSpPr/>
              <p:nvPr/>
            </p:nvSpPr>
            <p:spPr>
              <a:xfrm>
                <a:off x="5434863" y="1126297"/>
                <a:ext cx="956944" cy="743585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743585">
                    <a:moveTo>
                      <a:pt x="213174" y="743226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956398" y="0"/>
                    </a:lnTo>
                    <a:lnTo>
                      <a:pt x="213174" y="743226"/>
                    </a:lnTo>
                    <a:close/>
                  </a:path>
                </a:pathLst>
              </a:custGeom>
              <a:solidFill>
                <a:srgbClr val="DFEDD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6" name="object 33">
                <a:extLst>
                  <a:ext uri="{FF2B5EF4-FFF2-40B4-BE49-F238E27FC236}">
                    <a16:creationId xmlns:a16="http://schemas.microsoft.com/office/drawing/2014/main" id="{C53C9739-3E32-47E4-B7BC-761CE9420193}"/>
                  </a:ext>
                </a:extLst>
              </p:cNvPr>
              <p:cNvSpPr/>
              <p:nvPr/>
            </p:nvSpPr>
            <p:spPr>
              <a:xfrm>
                <a:off x="5434863" y="1126297"/>
                <a:ext cx="956944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2758440">
                    <a:moveTo>
                      <a:pt x="0" y="743226"/>
                    </a:moveTo>
                    <a:lnTo>
                      <a:pt x="743223" y="0"/>
                    </a:lnTo>
                    <a:lnTo>
                      <a:pt x="956398" y="0"/>
                    </a:lnTo>
                    <a:lnTo>
                      <a:pt x="956398" y="2014670"/>
                    </a:lnTo>
                    <a:lnTo>
                      <a:pt x="213174" y="2757894"/>
                    </a:lnTo>
                    <a:lnTo>
                      <a:pt x="0" y="2757894"/>
                    </a:lnTo>
                    <a:lnTo>
                      <a:pt x="0" y="743226"/>
                    </a:lnTo>
                    <a:close/>
                  </a:path>
                  <a:path w="956945" h="2758440">
                    <a:moveTo>
                      <a:pt x="0" y="743226"/>
                    </a:moveTo>
                    <a:lnTo>
                      <a:pt x="213174" y="743226"/>
                    </a:lnTo>
                    <a:lnTo>
                      <a:pt x="956398" y="0"/>
                    </a:lnTo>
                  </a:path>
                  <a:path w="956945" h="2758440">
                    <a:moveTo>
                      <a:pt x="213174" y="743226"/>
                    </a:moveTo>
                    <a:lnTo>
                      <a:pt x="213174" y="275789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27" name="object 34">
              <a:extLst>
                <a:ext uri="{FF2B5EF4-FFF2-40B4-BE49-F238E27FC236}">
                  <a16:creationId xmlns:a16="http://schemas.microsoft.com/office/drawing/2014/main" id="{2550DF5D-3E96-474F-AC9A-FB091570D8F5}"/>
                </a:ext>
              </a:extLst>
            </p:cNvPr>
            <p:cNvGrpSpPr/>
            <p:nvPr/>
          </p:nvGrpSpPr>
          <p:grpSpPr>
            <a:xfrm>
              <a:off x="8088069" y="3694347"/>
              <a:ext cx="978535" cy="41275"/>
              <a:chOff x="6815861" y="2384450"/>
              <a:chExt cx="978535" cy="41275"/>
            </a:xfrm>
          </p:grpSpPr>
          <p:sp>
            <p:nvSpPr>
              <p:cNvPr id="128" name="object 35">
                <a:extLst>
                  <a:ext uri="{FF2B5EF4-FFF2-40B4-BE49-F238E27FC236}">
                    <a16:creationId xmlns:a16="http://schemas.microsoft.com/office/drawing/2014/main" id="{6E7552DB-6F72-4AB8-9012-FCEBDC2C2618}"/>
                  </a:ext>
                </a:extLst>
              </p:cNvPr>
              <p:cNvSpPr/>
              <p:nvPr/>
            </p:nvSpPr>
            <p:spPr>
              <a:xfrm>
                <a:off x="6815861" y="2404945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09">
                    <a:moveTo>
                      <a:pt x="0" y="0"/>
                    </a:moveTo>
                    <a:lnTo>
                      <a:pt x="930448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36">
                <a:extLst>
                  <a:ext uri="{FF2B5EF4-FFF2-40B4-BE49-F238E27FC236}">
                    <a16:creationId xmlns:a16="http://schemas.microsoft.com/office/drawing/2014/main" id="{0E9F8FED-9E1A-46F0-9009-BA7E356E3BD6}"/>
                  </a:ext>
                </a:extLst>
              </p:cNvPr>
              <p:cNvSpPr/>
              <p:nvPr/>
            </p:nvSpPr>
            <p:spPr>
              <a:xfrm>
                <a:off x="7746309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37">
                <a:extLst>
                  <a:ext uri="{FF2B5EF4-FFF2-40B4-BE49-F238E27FC236}">
                    <a16:creationId xmlns:a16="http://schemas.microsoft.com/office/drawing/2014/main" id="{A23DB546-7EDF-47A7-80D9-2FC26F146955}"/>
                  </a:ext>
                </a:extLst>
              </p:cNvPr>
              <p:cNvSpPr/>
              <p:nvPr/>
            </p:nvSpPr>
            <p:spPr>
              <a:xfrm>
                <a:off x="7746309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1" name="object 38">
              <a:extLst>
                <a:ext uri="{FF2B5EF4-FFF2-40B4-BE49-F238E27FC236}">
                  <a16:creationId xmlns:a16="http://schemas.microsoft.com/office/drawing/2014/main" id="{61B31A64-2CE9-4A7C-B2DA-7BDADFA4EF96}"/>
                </a:ext>
              </a:extLst>
            </p:cNvPr>
            <p:cNvSpPr txBox="1"/>
            <p:nvPr/>
          </p:nvSpPr>
          <p:spPr>
            <a:xfrm>
              <a:off x="8200418" y="3792970"/>
              <a:ext cx="749300" cy="575945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Arial"/>
                  <a:cs typeface="Arial"/>
                </a:rPr>
                <a:t>CONV,  ReLU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32" name="object 39">
              <a:extLst>
                <a:ext uri="{FF2B5EF4-FFF2-40B4-BE49-F238E27FC236}">
                  <a16:creationId xmlns:a16="http://schemas.microsoft.com/office/drawing/2014/main" id="{00FC0F53-6D08-4B4F-96C5-B0E22D750D42}"/>
                </a:ext>
              </a:extLst>
            </p:cNvPr>
            <p:cNvSpPr txBox="1"/>
            <p:nvPr/>
          </p:nvSpPr>
          <p:spPr>
            <a:xfrm>
              <a:off x="9417016" y="3530871"/>
              <a:ext cx="4152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Arial"/>
                  <a:cs typeface="Arial"/>
                </a:rPr>
                <a:t>….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133" name="object 40">
              <a:extLst>
                <a:ext uri="{FF2B5EF4-FFF2-40B4-BE49-F238E27FC236}">
                  <a16:creationId xmlns:a16="http://schemas.microsoft.com/office/drawing/2014/main" id="{43A6590A-0031-4F4E-B878-01ED2BA2327D}"/>
                </a:ext>
              </a:extLst>
            </p:cNvPr>
            <p:cNvSpPr txBox="1"/>
            <p:nvPr/>
          </p:nvSpPr>
          <p:spPr>
            <a:xfrm>
              <a:off x="6645913" y="5191704"/>
              <a:ext cx="280035" cy="25377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10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134" name="object 41">
              <a:extLst>
                <a:ext uri="{FF2B5EF4-FFF2-40B4-BE49-F238E27FC236}">
                  <a16:creationId xmlns:a16="http://schemas.microsoft.com/office/drawing/2014/main" id="{525DE80D-5B69-4FC7-AC84-C584F04DBBA5}"/>
                </a:ext>
              </a:extLst>
            </p:cNvPr>
            <p:cNvSpPr txBox="1"/>
            <p:nvPr/>
          </p:nvSpPr>
          <p:spPr>
            <a:xfrm>
              <a:off x="7392719" y="4800075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24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35" name="object 42">
              <a:extLst>
                <a:ext uri="{FF2B5EF4-FFF2-40B4-BE49-F238E27FC236}">
                  <a16:creationId xmlns:a16="http://schemas.microsoft.com/office/drawing/2014/main" id="{F52C9DF7-2ABF-4D1F-AAA0-9D2AC7BA490D}"/>
                </a:ext>
              </a:extLst>
            </p:cNvPr>
            <p:cNvSpPr txBox="1"/>
            <p:nvPr/>
          </p:nvSpPr>
          <p:spPr>
            <a:xfrm>
              <a:off x="7757021" y="2726896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24</a:t>
              </a:r>
              <a:endParaRPr sz="18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33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080320" y="1030568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8" y="97761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CC"/>
                </a:solidFill>
              </a:rPr>
              <a:t>Deep Learning: CNN Visualization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37668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23" y="1609674"/>
            <a:ext cx="5334274" cy="201305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816507" y="4032140"/>
            <a:ext cx="8691470" cy="2226421"/>
            <a:chOff x="592324" y="3964090"/>
            <a:chExt cx="7901336" cy="192820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24" y="3964090"/>
              <a:ext cx="3657122" cy="192820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255" y="3964090"/>
              <a:ext cx="3856405" cy="1925509"/>
            </a:xfrm>
            <a:prstGeom prst="rect">
              <a:avLst/>
            </a:prstGeom>
          </p:spPr>
        </p:pic>
        <p:pic>
          <p:nvPicPr>
            <p:cNvPr id="11" name="Picture 6" descr="D:\kwonminji\wed\PT작업\한국전자통신연구원\홀로그램PSD\img\27p_화살표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656" y="4239053"/>
              <a:ext cx="354127" cy="1650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5699015" y="1504398"/>
            <a:ext cx="3114724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b="1" dirty="0">
                <a:solidFill>
                  <a:prstClr val="black"/>
                </a:solidFill>
                <a:latin typeface="맑은 고딕" panose="020B0503020000020004" pitchFamily="50" charset="-127"/>
                <a:ea typeface="굴림" charset="-127"/>
              </a:rPr>
              <a:t>Example of graphical CNN representation</a:t>
            </a:r>
            <a:endParaRPr kumimoji="1"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92338" y="3795196"/>
            <a:ext cx="3114724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b="1" dirty="0">
                <a:solidFill>
                  <a:prstClr val="black"/>
                </a:solidFill>
                <a:latin typeface="맑은 고딕" panose="020B0503020000020004" pitchFamily="50" charset="-127"/>
                <a:ea typeface="굴림" charset="-127"/>
              </a:rPr>
              <a:t>CNN trains the multiple filters (Kernel).</a:t>
            </a:r>
            <a:endParaRPr kumimoji="1"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538119" y="2374007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31469" y="2488278"/>
            <a:ext cx="467546" cy="43272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927632" y="2556812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32615" y="2657422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00861" y="2635508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55" y="6257892"/>
            <a:ext cx="471118" cy="3918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495" y="6257892"/>
            <a:ext cx="471118" cy="391829"/>
          </a:xfrm>
          <a:prstGeom prst="rect">
            <a:avLst/>
          </a:prstGeom>
        </p:spPr>
      </p:pic>
      <p:sp>
        <p:nvSpPr>
          <p:cNvPr id="22" name="톱니 모양의 오른쪽 화살표 21"/>
          <p:cNvSpPr/>
          <p:nvPr/>
        </p:nvSpPr>
        <p:spPr>
          <a:xfrm>
            <a:off x="7289800" y="6390542"/>
            <a:ext cx="2153920" cy="137160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21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840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Convolutional Neural Network (CNN) </a:t>
            </a:r>
            <a:r>
              <a:rPr lang="ko-KR" altLang="en-US" sz="3200" dirty="0"/>
              <a:t>이론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965854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CNN</a:t>
            </a:r>
            <a:r>
              <a:rPr lang="ko-KR" altLang="en-US" b="1" dirty="0"/>
              <a:t>을 이용한 </a:t>
            </a:r>
            <a:r>
              <a:rPr lang="en-US" altLang="ko-KR" b="1" dirty="0"/>
              <a:t>classification model</a:t>
            </a:r>
            <a:r>
              <a:rPr lang="ko-KR" altLang="en-US" b="1" dirty="0"/>
              <a:t> 설계 시 주의사항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feature map</a:t>
            </a:r>
            <a:r>
              <a:rPr lang="ko-KR" altLang="en-US" dirty="0"/>
              <a:t>을 평탄화 한 이후 </a:t>
            </a:r>
            <a:r>
              <a:rPr lang="en-US" altLang="ko-KR" dirty="0"/>
              <a:t>fully connected layer</a:t>
            </a:r>
            <a:r>
              <a:rPr lang="ko-KR" altLang="en-US" dirty="0"/>
              <a:t>에 입력함</a:t>
            </a:r>
            <a:endParaRPr lang="en-US" altLang="ko-KR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C87EE-E804-4BE7-8507-268C0A6AED27}"/>
              </a:ext>
            </a:extLst>
          </p:cNvPr>
          <p:cNvSpPr txBox="1"/>
          <p:nvPr/>
        </p:nvSpPr>
        <p:spPr>
          <a:xfrm>
            <a:off x="5300849" y="5964099"/>
            <a:ext cx="15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LeNet-5 </a:t>
            </a:r>
            <a:r>
              <a:rPr lang="ko-KR" altLang="en-US" b="1" dirty="0"/>
              <a:t>구조</a:t>
            </a:r>
          </a:p>
        </p:txBody>
      </p:sp>
      <p:pic>
        <p:nvPicPr>
          <p:cNvPr id="21" name="Picture 4" descr="The LeNet-5 Architecture, a convolutional neural network ...">
            <a:extLst>
              <a:ext uri="{FF2B5EF4-FFF2-40B4-BE49-F238E27FC236}">
                <a16:creationId xmlns:a16="http://schemas.microsoft.com/office/drawing/2014/main" id="{FF408988-3B84-42D0-8AE6-EBB186270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7"/>
          <a:stretch/>
        </p:blipFill>
        <p:spPr bwMode="auto">
          <a:xfrm>
            <a:off x="961715" y="2201056"/>
            <a:ext cx="10268570" cy="31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BB800-ADBB-4293-A371-EC5078626607}"/>
              </a:ext>
            </a:extLst>
          </p:cNvPr>
          <p:cNvSpPr txBox="1"/>
          <p:nvPr/>
        </p:nvSpPr>
        <p:spPr>
          <a:xfrm>
            <a:off x="2372418" y="540875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78F84F-0DA1-48B1-B7CD-A9294260D15E}"/>
              </a:ext>
            </a:extLst>
          </p:cNvPr>
          <p:cNvSpPr txBox="1"/>
          <p:nvPr/>
        </p:nvSpPr>
        <p:spPr>
          <a:xfrm>
            <a:off x="6107250" y="540875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39495-C0D6-4128-AF07-294CEB978D77}"/>
              </a:ext>
            </a:extLst>
          </p:cNvPr>
          <p:cNvSpPr txBox="1"/>
          <p:nvPr/>
        </p:nvSpPr>
        <p:spPr>
          <a:xfrm>
            <a:off x="4909002" y="540875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E262BD-730F-4615-B762-E81579FC85DE}"/>
              </a:ext>
            </a:extLst>
          </p:cNvPr>
          <p:cNvSpPr txBox="1"/>
          <p:nvPr/>
        </p:nvSpPr>
        <p:spPr>
          <a:xfrm>
            <a:off x="7931602" y="540875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A32913-6460-4B37-8BCC-68439F1BD9DD}"/>
              </a:ext>
            </a:extLst>
          </p:cNvPr>
          <p:cNvSpPr txBox="1"/>
          <p:nvPr/>
        </p:nvSpPr>
        <p:spPr>
          <a:xfrm>
            <a:off x="8569198" y="5100976"/>
            <a:ext cx="14525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</a:rPr>
              <a:t>평탄화 </a:t>
            </a:r>
            <a:r>
              <a:rPr lang="en-US" altLang="ko-KR" sz="1400" b="1" dirty="0">
                <a:solidFill>
                  <a:srgbClr val="0000FF"/>
                </a:solidFill>
              </a:rPr>
              <a:t>&amp; FC1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31653B-AE11-4488-854E-D787FF64CF1C}"/>
              </a:ext>
            </a:extLst>
          </p:cNvPr>
          <p:cNvSpPr txBox="1"/>
          <p:nvPr/>
        </p:nvSpPr>
        <p:spPr>
          <a:xfrm>
            <a:off x="9838336" y="4793199"/>
            <a:ext cx="1075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DD8291-6F76-4319-AD11-C8524ADE0750}"/>
              </a:ext>
            </a:extLst>
          </p:cNvPr>
          <p:cNvSpPr txBox="1"/>
          <p:nvPr/>
        </p:nvSpPr>
        <p:spPr>
          <a:xfrm>
            <a:off x="10468256" y="4324200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FC3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7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491582" y="245802"/>
            <a:ext cx="26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LeNet-5 </a:t>
            </a:r>
            <a:r>
              <a:rPr lang="ko-KR" altLang="en-US" sz="3200" b="1" dirty="0"/>
              <a:t>구조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DD8291-6F76-4319-AD11-C8524ADE0750}"/>
              </a:ext>
            </a:extLst>
          </p:cNvPr>
          <p:cNvSpPr txBox="1"/>
          <p:nvPr/>
        </p:nvSpPr>
        <p:spPr>
          <a:xfrm>
            <a:off x="430637" y="1043682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C1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8DB048-384C-61D0-944C-6A8572D15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958777"/>
            <a:ext cx="8155708" cy="4775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4CC3CC-FFCE-E2DE-E53E-CB5D750935A7}"/>
              </a:ext>
            </a:extLst>
          </p:cNvPr>
          <p:cNvSpPr txBox="1"/>
          <p:nvPr/>
        </p:nvSpPr>
        <p:spPr>
          <a:xfrm>
            <a:off x="430637" y="1631878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S2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EC9BD8-F18E-2643-A5E8-52685329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1564563"/>
            <a:ext cx="8155708" cy="472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F95A51-83D3-9507-17F0-D1B57E82D858}"/>
              </a:ext>
            </a:extLst>
          </p:cNvPr>
          <p:cNvSpPr txBox="1"/>
          <p:nvPr/>
        </p:nvSpPr>
        <p:spPr>
          <a:xfrm>
            <a:off x="430637" y="2232416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S4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AC479B-D81D-07DB-1D38-B550B7AB8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2148650"/>
            <a:ext cx="8176701" cy="477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7C6487-52CA-2AFE-05ED-5782515FCE02}"/>
              </a:ext>
            </a:extLst>
          </p:cNvPr>
          <p:cNvSpPr txBox="1"/>
          <p:nvPr/>
        </p:nvSpPr>
        <p:spPr>
          <a:xfrm>
            <a:off x="430637" y="2836466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C5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F5E4CF-758B-6D04-118D-83F684BAD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2759433"/>
            <a:ext cx="8155708" cy="4618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3C59FE-A1B5-11A6-C93C-50430363950C}"/>
              </a:ext>
            </a:extLst>
          </p:cNvPr>
          <p:cNvSpPr txBox="1"/>
          <p:nvPr/>
        </p:nvSpPr>
        <p:spPr>
          <a:xfrm>
            <a:off x="430637" y="3442173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F6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9E3EDA-16FD-1FF5-EE66-CCCB388BB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46" y="3367764"/>
            <a:ext cx="8139964" cy="4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97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1574</Words>
  <Application>Microsoft Office PowerPoint</Application>
  <PresentationFormat>와이드스크린</PresentationFormat>
  <Paragraphs>309</Paragraphs>
  <Slides>36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HY헤드라인M</vt:lpstr>
      <vt:lpstr>맑은 고딕</vt:lpstr>
      <vt:lpstr>Arial</vt:lpstr>
      <vt:lpstr>Calibri</vt:lpstr>
      <vt:lpstr>Palatino Linotype</vt:lpstr>
      <vt:lpstr>Wingdings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실험환경 설정</dc:title>
  <dc:creator>KimSeonjae</dc:creator>
  <cp:lastModifiedBy>전동산</cp:lastModifiedBy>
  <cp:revision>323</cp:revision>
  <dcterms:created xsi:type="dcterms:W3CDTF">2021-10-06T08:25:04Z</dcterms:created>
  <dcterms:modified xsi:type="dcterms:W3CDTF">2024-11-06T10:00:45Z</dcterms:modified>
</cp:coreProperties>
</file>